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00" r:id="rId2"/>
    <p:sldId id="292" r:id="rId3"/>
    <p:sldId id="302" r:id="rId4"/>
    <p:sldId id="293" r:id="rId5"/>
    <p:sldId id="294" r:id="rId6"/>
    <p:sldId id="295" r:id="rId7"/>
    <p:sldId id="296" r:id="rId8"/>
    <p:sldId id="297" r:id="rId9"/>
    <p:sldId id="298" r:id="rId10"/>
    <p:sldId id="299" r:id="rId11"/>
    <p:sldId id="303" r:id="rId12"/>
    <p:sldId id="304" r:id="rId13"/>
    <p:sldId id="291" r:id="rId14"/>
    <p:sldId id="301" r:id="rId15"/>
    <p:sldId id="305" r:id="rId16"/>
    <p:sldId id="306" r:id="rId17"/>
    <p:sldId id="309" r:id="rId18"/>
    <p:sldId id="310" r:id="rId19"/>
    <p:sldId id="311" r:id="rId20"/>
    <p:sldId id="312" r:id="rId21"/>
    <p:sldId id="313" r:id="rId22"/>
    <p:sldId id="314" r:id="rId23"/>
    <p:sldId id="315" r:id="rId24"/>
    <p:sldId id="316" r:id="rId25"/>
    <p:sldId id="317" r:id="rId26"/>
    <p:sldId id="318" r:id="rId27"/>
    <p:sldId id="319" r:id="rId28"/>
    <p:sldId id="320" r:id="rId29"/>
    <p:sldId id="321" r:id="rId30"/>
    <p:sldId id="322" r:id="rId31"/>
    <p:sldId id="323" r:id="rId32"/>
    <p:sldId id="324" r:id="rId33"/>
    <p:sldId id="325" r:id="rId34"/>
    <p:sldId id="326" r:id="rId35"/>
    <p:sldId id="327" r:id="rId36"/>
    <p:sldId id="328" r:id="rId37"/>
    <p:sldId id="329" r:id="rId38"/>
    <p:sldId id="330" r:id="rId39"/>
  </p:sldIdLst>
  <p:sldSz cx="12192000" cy="6858000"/>
  <p:notesSz cx="6858000" cy="9144000"/>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bati, Phillip (ILRI)" initials="SP(" lastIdx="2" clrIdx="0">
    <p:extLst>
      <p:ext uri="{19B8F6BF-5375-455C-9EA6-DF929625EA0E}">
        <p15:presenceInfo xmlns:p15="http://schemas.microsoft.com/office/powerpoint/2012/main" userId="S-1-5-21-1606980848-162531612-839522115-597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80" autoAdjust="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1-09T15:34:15.246" idx="2">
    <p:pos x="1054" y="178"/>
    <p:text>to expand on</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0CBDE3-C096-4F3A-80AC-A0F4179B6908}" type="datetimeFigureOut">
              <a:rPr lang="en-GB" smtClean="0"/>
              <a:t>28/01/2018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AC3AA-F283-4918-B104-EDEDADE143F1}" type="slidenum">
              <a:rPr lang="en-GB" smtClean="0"/>
              <a:t>‹#›</a:t>
            </a:fld>
            <a:endParaRPr lang="en-GB"/>
          </a:p>
        </p:txBody>
      </p:sp>
    </p:spTree>
    <p:extLst>
      <p:ext uri="{BB962C8B-B14F-4D97-AF65-F5344CB8AC3E}">
        <p14:creationId xmlns:p14="http://schemas.microsoft.com/office/powerpoint/2010/main" val="125230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The CLEANED tool lets users explore multiple impacts of developing livestock value chains in explicit ways. It models the impact of intensifying livestock along multiple pathways;</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2</a:t>
            </a:fld>
            <a:endParaRPr lang="en-GB"/>
          </a:p>
        </p:txBody>
      </p:sp>
    </p:spTree>
    <p:extLst>
      <p:ext uri="{BB962C8B-B14F-4D97-AF65-F5344CB8AC3E}">
        <p14:creationId xmlns:p14="http://schemas.microsoft.com/office/powerpoint/2010/main" val="3016205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3</a:t>
            </a:fld>
            <a:endParaRPr lang="en-GB"/>
          </a:p>
        </p:txBody>
      </p:sp>
    </p:spTree>
    <p:extLst>
      <p:ext uri="{BB962C8B-B14F-4D97-AF65-F5344CB8AC3E}">
        <p14:creationId xmlns:p14="http://schemas.microsoft.com/office/powerpoint/2010/main" val="785428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4</a:t>
            </a:fld>
            <a:endParaRPr lang="en-GB"/>
          </a:p>
        </p:txBody>
      </p:sp>
    </p:spTree>
    <p:extLst>
      <p:ext uri="{BB962C8B-B14F-4D97-AF65-F5344CB8AC3E}">
        <p14:creationId xmlns:p14="http://schemas.microsoft.com/office/powerpoint/2010/main" val="451799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The CLEANED tool lets users explore multiple impacts of developing livestock value chains in explicit ways. It models the impact of intensifying livestock along multiple pathways;</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12</a:t>
            </a:fld>
            <a:endParaRPr lang="en-GB"/>
          </a:p>
        </p:txBody>
      </p:sp>
    </p:spTree>
    <p:extLst>
      <p:ext uri="{BB962C8B-B14F-4D97-AF65-F5344CB8AC3E}">
        <p14:creationId xmlns:p14="http://schemas.microsoft.com/office/powerpoint/2010/main" val="1514099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13</a:t>
            </a:fld>
            <a:endParaRPr lang="en-GB"/>
          </a:p>
        </p:txBody>
      </p:sp>
    </p:spTree>
    <p:extLst>
      <p:ext uri="{BB962C8B-B14F-4D97-AF65-F5344CB8AC3E}">
        <p14:creationId xmlns:p14="http://schemas.microsoft.com/office/powerpoint/2010/main" val="1591660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14</a:t>
            </a:fld>
            <a:endParaRPr lang="en-GB"/>
          </a:p>
        </p:txBody>
      </p:sp>
    </p:spTree>
    <p:extLst>
      <p:ext uri="{BB962C8B-B14F-4D97-AF65-F5344CB8AC3E}">
        <p14:creationId xmlns:p14="http://schemas.microsoft.com/office/powerpoint/2010/main" val="1369021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The CLEANED tool lets users explore multiple impacts of developing livestock value chains in explicit ways. It models the impact of intensifying livestock along multiple pathways;</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16</a:t>
            </a:fld>
            <a:endParaRPr lang="en-GB"/>
          </a:p>
        </p:txBody>
      </p:sp>
    </p:spTree>
    <p:extLst>
      <p:ext uri="{BB962C8B-B14F-4D97-AF65-F5344CB8AC3E}">
        <p14:creationId xmlns:p14="http://schemas.microsoft.com/office/powerpoint/2010/main" val="3328437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overview of the tool, the white cells are descriptors and are fixed, the green cells are for inputting data. This might be quantities, types or a selection from a drop down list. </a:t>
            </a:r>
          </a:p>
        </p:txBody>
      </p:sp>
      <p:sp>
        <p:nvSpPr>
          <p:cNvPr id="4" name="Slide Number Placeholder 3"/>
          <p:cNvSpPr>
            <a:spLocks noGrp="1"/>
          </p:cNvSpPr>
          <p:nvPr>
            <p:ph type="sldNum" sz="quarter" idx="10"/>
          </p:nvPr>
        </p:nvSpPr>
        <p:spPr/>
        <p:txBody>
          <a:bodyPr/>
          <a:lstStyle/>
          <a:p>
            <a:fld id="{7DCAC3AA-F283-4918-B104-EDEDADE143F1}" type="slidenum">
              <a:rPr lang="en-GB" smtClean="0"/>
              <a:t>18</a:t>
            </a:fld>
            <a:endParaRPr lang="en-GB"/>
          </a:p>
        </p:txBody>
      </p:sp>
    </p:spTree>
    <p:extLst>
      <p:ext uri="{BB962C8B-B14F-4D97-AF65-F5344CB8AC3E}">
        <p14:creationId xmlns:p14="http://schemas.microsoft.com/office/powerpoint/2010/main" val="1424192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78E519F-6184-4F77-B1BA-482B0ABE3FAE}" type="datetimeFigureOut">
              <a:rPr lang="en-GB" smtClean="0"/>
              <a:t>28/01/2018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1223803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8E519F-6184-4F77-B1BA-482B0ABE3FAE}" type="datetimeFigureOut">
              <a:rPr lang="en-GB" smtClean="0"/>
              <a:t>28/01/2018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192340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8E519F-6184-4F77-B1BA-482B0ABE3FAE}" type="datetimeFigureOut">
              <a:rPr lang="en-GB" smtClean="0"/>
              <a:t>28/01/2018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387732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78E519F-6184-4F77-B1BA-482B0ABE3FAE}" type="datetimeFigureOut">
              <a:rPr lang="en-GB" smtClean="0"/>
              <a:t>28/01/2018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2418376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8E519F-6184-4F77-B1BA-482B0ABE3FAE}" type="datetimeFigureOut">
              <a:rPr lang="en-GB" smtClean="0"/>
              <a:t>28/01/2018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2268448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78E519F-6184-4F77-B1BA-482B0ABE3FAE}" type="datetimeFigureOut">
              <a:rPr lang="en-GB" smtClean="0"/>
              <a:t>28/01/2018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607173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78E519F-6184-4F77-B1BA-482B0ABE3FAE}" type="datetimeFigureOut">
              <a:rPr lang="en-GB" smtClean="0"/>
              <a:t>28/01/2018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281910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78E519F-6184-4F77-B1BA-482B0ABE3FAE}" type="datetimeFigureOut">
              <a:rPr lang="en-GB" smtClean="0"/>
              <a:t>28/01/2018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931725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8E519F-6184-4F77-B1BA-482B0ABE3FAE}" type="datetimeFigureOut">
              <a:rPr lang="en-GB" smtClean="0"/>
              <a:t>28/01/2018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162412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28/01/2018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1318027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28/01/2018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a:p>
        </p:txBody>
      </p:sp>
    </p:spTree>
    <p:extLst>
      <p:ext uri="{BB962C8B-B14F-4D97-AF65-F5344CB8AC3E}">
        <p14:creationId xmlns:p14="http://schemas.microsoft.com/office/powerpoint/2010/main" val="351036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E519F-6184-4F77-B1BA-482B0ABE3FAE}" type="datetimeFigureOut">
              <a:rPr lang="en-GB" smtClean="0"/>
              <a:t>28/01/2018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3E5BFA-A46B-4F63-871F-2D942EF29ACA}" type="slidenum">
              <a:rPr lang="en-GB" smtClean="0"/>
              <a:t>‹#›</a:t>
            </a:fld>
            <a:endParaRPr lang="en-GB"/>
          </a:p>
        </p:txBody>
      </p:sp>
      <p:sp>
        <p:nvSpPr>
          <p:cNvPr id="7" name="Slide Number Placeholder 5">
            <a:extLst>
              <a:ext uri="{FF2B5EF4-FFF2-40B4-BE49-F238E27FC236}">
                <a16:creationId xmlns:a16="http://schemas.microsoft.com/office/drawing/2014/main" id="{D3DF1818-8B8C-4B77-AF49-ABE899E3E181}"/>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F63A3B-78C7-47BE-AE5E-E10140E04643}" type="slidenum">
              <a:rPr lang="en-US" smtClean="0"/>
              <a:pPr/>
              <a:t>‹#›</a:t>
            </a:fld>
            <a:endParaRPr lang="en-US" dirty="0"/>
          </a:p>
        </p:txBody>
      </p:sp>
      <p:pic>
        <p:nvPicPr>
          <p:cNvPr id="8" name="Picture 7">
            <a:extLst>
              <a:ext uri="{FF2B5EF4-FFF2-40B4-BE49-F238E27FC236}">
                <a16:creationId xmlns:a16="http://schemas.microsoft.com/office/drawing/2014/main" id="{8D48A835-D074-4AB6-B980-D2B7B0E95D82}"/>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9" name="Picture 8">
            <a:extLst>
              <a:ext uri="{FF2B5EF4-FFF2-40B4-BE49-F238E27FC236}">
                <a16:creationId xmlns:a16="http://schemas.microsoft.com/office/drawing/2014/main" id="{3AB22B4F-A9B5-4299-88D2-27CC1763293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0" name="Picture 9">
            <a:extLst>
              <a:ext uri="{FF2B5EF4-FFF2-40B4-BE49-F238E27FC236}">
                <a16:creationId xmlns:a16="http://schemas.microsoft.com/office/drawing/2014/main" id="{BDF06C04-CAA0-4715-BE3E-225063A1B7D0}"/>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1" name="Picture 10">
            <a:extLst>
              <a:ext uri="{FF2B5EF4-FFF2-40B4-BE49-F238E27FC236}">
                <a16:creationId xmlns:a16="http://schemas.microsoft.com/office/drawing/2014/main" id="{9A6A1278-A91E-41F0-8E59-A250F6E74A7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3752861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10.svg"/><Relationship Id="rId18" Type="http://schemas.openxmlformats.org/officeDocument/2006/relationships/image" Target="../media/image24.png"/><Relationship Id="rId3" Type="http://schemas.openxmlformats.org/officeDocument/2006/relationships/image" Target="../media/image7.svg"/><Relationship Id="rId21"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9.png"/><Relationship Id="rId17" Type="http://schemas.openxmlformats.org/officeDocument/2006/relationships/image" Target="../media/image23.png"/><Relationship Id="rId2" Type="http://schemas.openxmlformats.org/officeDocument/2006/relationships/image" Target="../media/image6.png"/><Relationship Id="rId16" Type="http://schemas.openxmlformats.org/officeDocument/2006/relationships/image" Target="../media/image13.png"/><Relationship Id="rId20"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6.svg"/><Relationship Id="rId11" Type="http://schemas.openxmlformats.org/officeDocument/2006/relationships/image" Target="../media/image8.png"/><Relationship Id="rId5" Type="http://schemas.openxmlformats.org/officeDocument/2006/relationships/image" Target="../media/image15.png"/><Relationship Id="rId15" Type="http://schemas.openxmlformats.org/officeDocument/2006/relationships/image" Target="../media/image12.png"/><Relationship Id="rId10" Type="http://schemas.openxmlformats.org/officeDocument/2006/relationships/image" Target="../media/image22.svg"/><Relationship Id="rId19" Type="http://schemas.openxmlformats.org/officeDocument/2006/relationships/image" Target="../media/image25.png"/><Relationship Id="rId4" Type="http://schemas.openxmlformats.org/officeDocument/2006/relationships/image" Target="../media/image14.png"/><Relationship Id="rId9" Type="http://schemas.openxmlformats.org/officeDocument/2006/relationships/image" Target="../media/image21.png"/><Relationship Id="rId14" Type="http://schemas.openxmlformats.org/officeDocument/2006/relationships/image" Target="../media/image11.png"/><Relationship Id="rId22"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jpg"/><Relationship Id="rId7"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3.png"/><Relationship Id="rId4" Type="http://schemas.openxmlformats.org/officeDocument/2006/relationships/image" Target="../media/image42.jp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54.jpeg"/><Relationship Id="rId4" Type="http://schemas.openxmlformats.org/officeDocument/2006/relationships/image" Target="../media/image53.jpeg"/></Relationships>
</file>

<file path=ppt/slides/_rels/slide2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jp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sv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7.png"/><Relationship Id="rId3" Type="http://schemas.openxmlformats.org/officeDocument/2006/relationships/image" Target="../media/image7.svg"/><Relationship Id="rId7" Type="http://schemas.openxmlformats.org/officeDocument/2006/relationships/image" Target="../media/image10.svg"/><Relationship Id="rId12" Type="http://schemas.openxmlformats.org/officeDocument/2006/relationships/image" Target="../media/image16.sv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5.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4.png"/><Relationship Id="rId9" Type="http://schemas.openxmlformats.org/officeDocument/2006/relationships/image" Target="../media/image12.png"/><Relationship Id="rId1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9.png"/><Relationship Id="rId3" Type="http://schemas.openxmlformats.org/officeDocument/2006/relationships/image" Target="../media/image7.svg"/><Relationship Id="rId7" Type="http://schemas.openxmlformats.org/officeDocument/2006/relationships/image" Target="../media/image10.svg"/><Relationship Id="rId12" Type="http://schemas.openxmlformats.org/officeDocument/2006/relationships/image" Target="../media/image16.svg"/><Relationship Id="rId2" Type="http://schemas.openxmlformats.org/officeDocument/2006/relationships/image" Target="../media/image6.png"/><Relationship Id="rId16"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5.png"/><Relationship Id="rId5" Type="http://schemas.openxmlformats.org/officeDocument/2006/relationships/image" Target="../media/image8.png"/><Relationship Id="rId15" Type="http://schemas.openxmlformats.org/officeDocument/2006/relationships/image" Target="../media/image17.png"/><Relationship Id="rId10" Type="http://schemas.openxmlformats.org/officeDocument/2006/relationships/image" Target="../media/image13.png"/><Relationship Id="rId4" Type="http://schemas.openxmlformats.org/officeDocument/2006/relationships/image" Target="../media/image14.png"/><Relationship Id="rId9" Type="http://schemas.openxmlformats.org/officeDocument/2006/relationships/image" Target="../media/image12.png"/><Relationship Id="rId14" Type="http://schemas.openxmlformats.org/officeDocument/2006/relationships/image" Target="../media/image20.svg"/></Relationships>
</file>

<file path=ppt/slides/_rels/slide8.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12.png"/><Relationship Id="rId18" Type="http://schemas.openxmlformats.org/officeDocument/2006/relationships/image" Target="../media/image24.png"/><Relationship Id="rId3" Type="http://schemas.openxmlformats.org/officeDocument/2006/relationships/image" Target="../media/image7.svg"/><Relationship Id="rId21"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11.png"/><Relationship Id="rId17" Type="http://schemas.openxmlformats.org/officeDocument/2006/relationships/image" Target="../media/image23.png"/><Relationship Id="rId2" Type="http://schemas.openxmlformats.org/officeDocument/2006/relationships/image" Target="../media/image6.png"/><Relationship Id="rId16" Type="http://schemas.openxmlformats.org/officeDocument/2006/relationships/image" Target="../media/image22.svg"/><Relationship Id="rId20"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16.svg"/><Relationship Id="rId11" Type="http://schemas.openxmlformats.org/officeDocument/2006/relationships/image" Target="../media/image10.svg"/><Relationship Id="rId5" Type="http://schemas.openxmlformats.org/officeDocument/2006/relationships/image" Target="../media/image15.png"/><Relationship Id="rId15" Type="http://schemas.openxmlformats.org/officeDocument/2006/relationships/image" Target="../media/image21.png"/><Relationship Id="rId10" Type="http://schemas.openxmlformats.org/officeDocument/2006/relationships/image" Target="../media/image9.png"/><Relationship Id="rId19" Type="http://schemas.openxmlformats.org/officeDocument/2006/relationships/image" Target="../media/image25.png"/><Relationship Id="rId4" Type="http://schemas.openxmlformats.org/officeDocument/2006/relationships/image" Target="../media/image14.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25.png"/><Relationship Id="rId3" Type="http://schemas.openxmlformats.org/officeDocument/2006/relationships/image" Target="../media/image7.svg"/><Relationship Id="rId21" Type="http://schemas.openxmlformats.org/officeDocument/2006/relationships/image" Target="../media/image18.png"/><Relationship Id="rId7" Type="http://schemas.openxmlformats.org/officeDocument/2006/relationships/image" Target="../media/image20.svg"/><Relationship Id="rId12" Type="http://schemas.openxmlformats.org/officeDocument/2006/relationships/image" Target="../media/image12.png"/><Relationship Id="rId17" Type="http://schemas.openxmlformats.org/officeDocument/2006/relationships/image" Target="../media/image24.png"/><Relationship Id="rId2" Type="http://schemas.openxmlformats.org/officeDocument/2006/relationships/image" Target="../media/image6.png"/><Relationship Id="rId16" Type="http://schemas.openxmlformats.org/officeDocument/2006/relationships/image" Target="../media/image23.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1.png"/><Relationship Id="rId5" Type="http://schemas.openxmlformats.org/officeDocument/2006/relationships/image" Target="../media/image16.svg"/><Relationship Id="rId15" Type="http://schemas.openxmlformats.org/officeDocument/2006/relationships/image" Target="../media/image22.svg"/><Relationship Id="rId10" Type="http://schemas.openxmlformats.org/officeDocument/2006/relationships/image" Target="../media/image10.svg"/><Relationship Id="rId19" Type="http://schemas.openxmlformats.org/officeDocument/2006/relationships/image" Target="../media/image26.png"/><Relationship Id="rId4" Type="http://schemas.openxmlformats.org/officeDocument/2006/relationships/image" Target="../media/image15.png"/><Relationship Id="rId9" Type="http://schemas.openxmlformats.org/officeDocument/2006/relationships/image" Target="../media/image9.png"/><Relationship Id="rId14" Type="http://schemas.openxmlformats.org/officeDocument/2006/relationships/image" Target="../media/image21.png"/><Relationship Id="rId22"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5</a:t>
            </a:r>
          </a:p>
        </p:txBody>
      </p:sp>
    </p:spTree>
    <p:extLst>
      <p:ext uri="{BB962C8B-B14F-4D97-AF65-F5344CB8AC3E}">
        <p14:creationId xmlns:p14="http://schemas.microsoft.com/office/powerpoint/2010/main" val="4133864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zone1">
            <a:extLst>
              <a:ext uri="{FF2B5EF4-FFF2-40B4-BE49-F238E27FC236}">
                <a16:creationId xmlns:a16="http://schemas.microsoft.com/office/drawing/2014/main" id="{95FB8A33-ABAB-43CE-A1BA-59505BB3139E}"/>
              </a:ext>
            </a:extLst>
          </p:cNvPr>
          <p:cNvSpPr/>
          <p:nvPr/>
        </p:nvSpPr>
        <p:spPr>
          <a:xfrm>
            <a:off x="724862" y="2445120"/>
            <a:ext cx="11086138" cy="4255813"/>
          </a:xfrm>
          <a:prstGeom prst="rect">
            <a:avLst/>
          </a:prstGeom>
          <a:solidFill>
            <a:srgbClr val="E3F2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zone2">
            <a:extLst>
              <a:ext uri="{FF2B5EF4-FFF2-40B4-BE49-F238E27FC236}">
                <a16:creationId xmlns:a16="http://schemas.microsoft.com/office/drawing/2014/main" id="{0E839489-CD41-46C8-9A9F-F0EAD3462667}"/>
              </a:ext>
            </a:extLst>
          </p:cNvPr>
          <p:cNvSpPr/>
          <p:nvPr/>
        </p:nvSpPr>
        <p:spPr>
          <a:xfrm>
            <a:off x="847585" y="3719195"/>
            <a:ext cx="3800323" cy="2884406"/>
          </a:xfrm>
          <a:prstGeom prst="rect">
            <a:avLst/>
          </a:prstGeom>
          <a:solidFill>
            <a:schemeClr val="accent4">
              <a:lumMod val="20000"/>
              <a:lumOff val="80000"/>
            </a:schemeClr>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1" name="Group 120">
            <a:extLst>
              <a:ext uri="{FF2B5EF4-FFF2-40B4-BE49-F238E27FC236}">
                <a16:creationId xmlns:a16="http://schemas.microsoft.com/office/drawing/2014/main" id="{051E58BC-7889-43A4-B42D-FF6EE8E2E52F}"/>
              </a:ext>
            </a:extLst>
          </p:cNvPr>
          <p:cNvGrpSpPr/>
          <p:nvPr/>
        </p:nvGrpSpPr>
        <p:grpSpPr>
          <a:xfrm>
            <a:off x="960620" y="4783956"/>
            <a:ext cx="3504924" cy="822960"/>
            <a:chOff x="1332568" y="4456777"/>
            <a:chExt cx="3352107" cy="923979"/>
          </a:xfrm>
        </p:grpSpPr>
        <p:sp>
          <p:nvSpPr>
            <p:cNvPr id="119" name="Rectangle 118">
              <a:extLst>
                <a:ext uri="{FF2B5EF4-FFF2-40B4-BE49-F238E27FC236}">
                  <a16:creationId xmlns:a16="http://schemas.microsoft.com/office/drawing/2014/main" id="{C23CB81A-9044-4FC8-ADC7-82A87B9FE49C}"/>
                </a:ext>
              </a:extLst>
            </p:cNvPr>
            <p:cNvSpPr/>
            <p:nvPr/>
          </p:nvSpPr>
          <p:spPr>
            <a:xfrm>
              <a:off x="1332568" y="4456777"/>
              <a:ext cx="3352107" cy="923979"/>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intervention1">
              <a:extLst>
                <a:ext uri="{FF2B5EF4-FFF2-40B4-BE49-F238E27FC236}">
                  <a16:creationId xmlns:a16="http://schemas.microsoft.com/office/drawing/2014/main" id="{12161918-2C34-4797-8C6C-834ADE7F0CCA}"/>
                </a:ext>
              </a:extLst>
            </p:cNvPr>
            <p:cNvSpPr txBox="1"/>
            <p:nvPr/>
          </p:nvSpPr>
          <p:spPr>
            <a:xfrm>
              <a:off x="1433921" y="4456777"/>
              <a:ext cx="1914060" cy="345557"/>
            </a:xfrm>
            <a:prstGeom prst="rect">
              <a:avLst/>
            </a:prstGeom>
            <a:noFill/>
          </p:spPr>
          <p:txBody>
            <a:bodyPr wrap="square" rtlCol="0">
              <a:spAutoFit/>
            </a:bodyPr>
            <a:lstStyle/>
            <a:p>
              <a:r>
                <a:rPr lang="en-US" sz="1400" dirty="0">
                  <a:solidFill>
                    <a:schemeClr val="bg1">
                      <a:lumMod val="50000"/>
                    </a:schemeClr>
                  </a:solidFill>
                </a:rPr>
                <a:t>Intervention 2</a:t>
              </a:r>
              <a:endParaRPr lang="en-GB" sz="1400" dirty="0">
                <a:solidFill>
                  <a:schemeClr val="bg1">
                    <a:lumMod val="50000"/>
                  </a:schemeClr>
                </a:solidFill>
              </a:endParaRPr>
            </a:p>
          </p:txBody>
        </p:sp>
      </p:grpSp>
      <p:grpSp>
        <p:nvGrpSpPr>
          <p:cNvPr id="122" name="Group 121">
            <a:extLst>
              <a:ext uri="{FF2B5EF4-FFF2-40B4-BE49-F238E27FC236}">
                <a16:creationId xmlns:a16="http://schemas.microsoft.com/office/drawing/2014/main" id="{36F2534E-3FFB-491D-86F5-D2B0F3A7B3CA}"/>
              </a:ext>
            </a:extLst>
          </p:cNvPr>
          <p:cNvGrpSpPr/>
          <p:nvPr/>
        </p:nvGrpSpPr>
        <p:grpSpPr>
          <a:xfrm>
            <a:off x="936492" y="5677260"/>
            <a:ext cx="3529051" cy="822960"/>
            <a:chOff x="1332568" y="4456770"/>
            <a:chExt cx="3529051" cy="923978"/>
          </a:xfrm>
        </p:grpSpPr>
        <p:sp>
          <p:nvSpPr>
            <p:cNvPr id="123" name="Rectangle 122">
              <a:extLst>
                <a:ext uri="{FF2B5EF4-FFF2-40B4-BE49-F238E27FC236}">
                  <a16:creationId xmlns:a16="http://schemas.microsoft.com/office/drawing/2014/main" id="{50D78376-0CE7-4348-B62D-88ED40962929}"/>
                </a:ext>
              </a:extLst>
            </p:cNvPr>
            <p:cNvSpPr/>
            <p:nvPr/>
          </p:nvSpPr>
          <p:spPr>
            <a:xfrm>
              <a:off x="1332568" y="4456770"/>
              <a:ext cx="3529051" cy="923978"/>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intervention1">
              <a:extLst>
                <a:ext uri="{FF2B5EF4-FFF2-40B4-BE49-F238E27FC236}">
                  <a16:creationId xmlns:a16="http://schemas.microsoft.com/office/drawing/2014/main" id="{7CE0093C-F7A7-41E1-96A8-41FF818A8BDD}"/>
                </a:ext>
              </a:extLst>
            </p:cNvPr>
            <p:cNvSpPr txBox="1"/>
            <p:nvPr/>
          </p:nvSpPr>
          <p:spPr>
            <a:xfrm>
              <a:off x="1456519" y="4456777"/>
              <a:ext cx="1891462" cy="345556"/>
            </a:xfrm>
            <a:prstGeom prst="rect">
              <a:avLst/>
            </a:prstGeom>
            <a:noFill/>
          </p:spPr>
          <p:txBody>
            <a:bodyPr wrap="square" rtlCol="0">
              <a:spAutoFit/>
            </a:bodyPr>
            <a:lstStyle/>
            <a:p>
              <a:r>
                <a:rPr lang="en-US" sz="1400" dirty="0">
                  <a:solidFill>
                    <a:schemeClr val="bg1">
                      <a:lumMod val="50000"/>
                    </a:schemeClr>
                  </a:solidFill>
                </a:rPr>
                <a:t>Intervention 3</a:t>
              </a:r>
              <a:endParaRPr lang="en-GB" sz="1400" dirty="0">
                <a:solidFill>
                  <a:schemeClr val="bg1">
                    <a:lumMod val="50000"/>
                  </a:schemeClr>
                </a:solidFill>
              </a:endParaRPr>
            </a:p>
          </p:txBody>
        </p:sp>
      </p:grpSp>
      <p:sp>
        <p:nvSpPr>
          <p:cNvPr id="118" name="Rectangle 117">
            <a:extLst>
              <a:ext uri="{FF2B5EF4-FFF2-40B4-BE49-F238E27FC236}">
                <a16:creationId xmlns:a16="http://schemas.microsoft.com/office/drawing/2014/main" id="{3027F433-1F67-461E-8A4E-7EB89D4BB83E}"/>
              </a:ext>
            </a:extLst>
          </p:cNvPr>
          <p:cNvSpPr/>
          <p:nvPr/>
        </p:nvSpPr>
        <p:spPr>
          <a:xfrm>
            <a:off x="954937" y="3896327"/>
            <a:ext cx="3520440" cy="822960"/>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intervention1">
            <a:extLst>
              <a:ext uri="{FF2B5EF4-FFF2-40B4-BE49-F238E27FC236}">
                <a16:creationId xmlns:a16="http://schemas.microsoft.com/office/drawing/2014/main" id="{DE6529BE-5777-4FEA-89F2-FC0B3D443056}"/>
              </a:ext>
            </a:extLst>
          </p:cNvPr>
          <p:cNvSpPr txBox="1"/>
          <p:nvPr/>
        </p:nvSpPr>
        <p:spPr>
          <a:xfrm>
            <a:off x="1077169" y="3895868"/>
            <a:ext cx="1927003" cy="307777"/>
          </a:xfrm>
          <a:prstGeom prst="rect">
            <a:avLst/>
          </a:prstGeom>
          <a:noFill/>
        </p:spPr>
        <p:txBody>
          <a:bodyPr wrap="square" rtlCol="0">
            <a:spAutoFit/>
          </a:bodyPr>
          <a:lstStyle/>
          <a:p>
            <a:r>
              <a:rPr lang="en-US" sz="1400" dirty="0">
                <a:solidFill>
                  <a:schemeClr val="bg1">
                    <a:lumMod val="50000"/>
                  </a:schemeClr>
                </a:solidFill>
              </a:rPr>
              <a:t>Intervention 1</a:t>
            </a:r>
            <a:endParaRPr lang="en-GB" sz="1400" dirty="0">
              <a:solidFill>
                <a:schemeClr val="bg1">
                  <a:lumMod val="50000"/>
                </a:schemeClr>
              </a:solidFill>
            </a:endParaRPr>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cxnSp>
        <p:nvCxnSpPr>
          <p:cNvPr id="41" name="step2 Arrow">
            <a:extLst>
              <a:ext uri="{FF2B5EF4-FFF2-40B4-BE49-F238E27FC236}">
                <a16:creationId xmlns:a16="http://schemas.microsoft.com/office/drawing/2014/main" id="{2889C374-3474-409A-8C2E-8AB5EE9E4ABA}"/>
              </a:ext>
            </a:extLst>
          </p:cNvPr>
          <p:cNvCxnSpPr>
            <a:cxnSpLocks/>
          </p:cNvCxnSpPr>
          <p:nvPr/>
        </p:nvCxnSpPr>
        <p:spPr>
          <a:xfrm>
            <a:off x="632823" y="3719195"/>
            <a:ext cx="0" cy="288440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A604C663-AD01-4138-92FA-44481E7E0CDF}"/>
              </a:ext>
            </a:extLst>
          </p:cNvPr>
          <p:cNvSpPr txBox="1"/>
          <p:nvPr/>
        </p:nvSpPr>
        <p:spPr>
          <a:xfrm>
            <a:off x="178429" y="3477874"/>
            <a:ext cx="461665" cy="781715"/>
          </a:xfrm>
          <a:prstGeom prst="rect">
            <a:avLst/>
          </a:prstGeom>
          <a:noFill/>
        </p:spPr>
        <p:txBody>
          <a:bodyPr vert="vert270" wrap="square" rtlCol="0">
            <a:spAutoFit/>
          </a:bodyPr>
          <a:lstStyle/>
          <a:p>
            <a:r>
              <a:rPr lang="en-US" dirty="0">
                <a:solidFill>
                  <a:schemeClr val="bg2">
                    <a:lumMod val="25000"/>
                  </a:schemeClr>
                </a:solidFill>
              </a:rPr>
              <a:t>Step 2</a:t>
            </a:r>
            <a:endParaRPr lang="en-GB" dirty="0">
              <a:solidFill>
                <a:schemeClr val="bg2">
                  <a:lumMod val="25000"/>
                </a:schemeClr>
              </a:solidFill>
            </a:endParaRPr>
          </a:p>
        </p:txBody>
      </p:sp>
      <p:cxnSp>
        <p:nvCxnSpPr>
          <p:cNvPr id="5" name="step1 Arrow">
            <a:extLst>
              <a:ext uri="{FF2B5EF4-FFF2-40B4-BE49-F238E27FC236}">
                <a16:creationId xmlns:a16="http://schemas.microsoft.com/office/drawing/2014/main" id="{F59FE066-BB69-48C5-8485-CAFEBBAC4AC3}"/>
              </a:ext>
            </a:extLst>
          </p:cNvPr>
          <p:cNvCxnSpPr>
            <a:cxnSpLocks/>
          </p:cNvCxnSpPr>
          <p:nvPr/>
        </p:nvCxnSpPr>
        <p:spPr>
          <a:xfrm>
            <a:off x="647089" y="241663"/>
            <a:ext cx="0" cy="286214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E104888-C1EE-4884-B26A-4A81D5DCC247}"/>
              </a:ext>
            </a:extLst>
          </p:cNvPr>
          <p:cNvSpPr txBox="1"/>
          <p:nvPr/>
        </p:nvSpPr>
        <p:spPr>
          <a:xfrm>
            <a:off x="206047" y="128155"/>
            <a:ext cx="461665" cy="781715"/>
          </a:xfrm>
          <a:prstGeom prst="rect">
            <a:avLst/>
          </a:prstGeom>
          <a:noFill/>
        </p:spPr>
        <p:txBody>
          <a:bodyPr vert="vert270" wrap="square" rtlCol="0">
            <a:spAutoFit/>
          </a:bodyPr>
          <a:lstStyle/>
          <a:p>
            <a:r>
              <a:rPr lang="en-US" dirty="0">
                <a:solidFill>
                  <a:schemeClr val="bg2">
                    <a:lumMod val="25000"/>
                  </a:schemeClr>
                </a:solidFill>
              </a:rPr>
              <a:t>Step 1</a:t>
            </a:r>
            <a:endParaRPr lang="en-GB" dirty="0">
              <a:solidFill>
                <a:schemeClr val="bg2">
                  <a:lumMod val="25000"/>
                </a:schemeClr>
              </a:solidFill>
            </a:endParaRPr>
          </a:p>
        </p:txBody>
      </p:sp>
      <p:grpSp>
        <p:nvGrpSpPr>
          <p:cNvPr id="94" name="Group 93">
            <a:extLst>
              <a:ext uri="{FF2B5EF4-FFF2-40B4-BE49-F238E27FC236}">
                <a16:creationId xmlns:a16="http://schemas.microsoft.com/office/drawing/2014/main" id="{9A5BF049-09E7-42C4-B41C-A5C29F6FEAC0}"/>
              </a:ext>
            </a:extLst>
          </p:cNvPr>
          <p:cNvGrpSpPr/>
          <p:nvPr/>
        </p:nvGrpSpPr>
        <p:grpSpPr>
          <a:xfrm>
            <a:off x="1063581" y="1031324"/>
            <a:ext cx="3238509" cy="484632"/>
            <a:chOff x="1438155" y="924221"/>
            <a:chExt cx="3238509" cy="548640"/>
          </a:xfrm>
        </p:grpSpPr>
        <p:sp>
          <p:nvSpPr>
            <p:cNvPr id="13" name="Rectangle 12">
              <a:extLst>
                <a:ext uri="{FF2B5EF4-FFF2-40B4-BE49-F238E27FC236}">
                  <a16:creationId xmlns:a16="http://schemas.microsoft.com/office/drawing/2014/main" id="{5EBC20B4-A443-42FB-99B6-A64D19AF694F}"/>
                </a:ext>
              </a:extLst>
            </p:cNvPr>
            <p:cNvSpPr>
              <a:spLocks/>
            </p:cNvSpPr>
            <p:nvPr/>
          </p:nvSpPr>
          <p:spPr>
            <a:xfrm>
              <a:off x="1438155" y="924221"/>
              <a:ext cx="3238509" cy="548640"/>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Aquaculture </a:t>
              </a:r>
              <a:r>
                <a:rPr lang="en-US" sz="1400" dirty="0">
                  <a:solidFill>
                    <a:schemeClr val="bg2">
                      <a:lumMod val="25000"/>
                    </a:schemeClr>
                  </a:solidFill>
                  <a:latin typeface="+mj-lt"/>
                </a:rPr>
                <a:t>Describe system</a:t>
              </a:r>
              <a:endParaRPr lang="en-GB" dirty="0">
                <a:latin typeface="+mj-lt"/>
              </a:endParaRPr>
            </a:p>
          </p:txBody>
        </p:sp>
        <p:pic>
          <p:nvPicPr>
            <p:cNvPr id="93" name="Picture 92">
              <a:extLst>
                <a:ext uri="{FF2B5EF4-FFF2-40B4-BE49-F238E27FC236}">
                  <a16:creationId xmlns:a16="http://schemas.microsoft.com/office/drawing/2014/main" id="{7A9D8F70-C8D8-484F-AFC7-904CACAE9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00" y="1015661"/>
              <a:ext cx="365760" cy="365760"/>
            </a:xfrm>
            <a:prstGeom prst="rect">
              <a:avLst/>
            </a:prstGeom>
          </p:spPr>
        </p:pic>
      </p:grpSp>
      <p:grpSp>
        <p:nvGrpSpPr>
          <p:cNvPr id="139" name="Group 138">
            <a:extLst>
              <a:ext uri="{FF2B5EF4-FFF2-40B4-BE49-F238E27FC236}">
                <a16:creationId xmlns:a16="http://schemas.microsoft.com/office/drawing/2014/main" id="{D5E32428-FBC1-4940-9157-ED24ECD90468}"/>
              </a:ext>
            </a:extLst>
          </p:cNvPr>
          <p:cNvGrpSpPr/>
          <p:nvPr/>
        </p:nvGrpSpPr>
        <p:grpSpPr>
          <a:xfrm>
            <a:off x="4427927" y="2889358"/>
            <a:ext cx="483036" cy="3273831"/>
            <a:chOff x="4622588" y="2889841"/>
            <a:chExt cx="483036" cy="3273831"/>
          </a:xfrm>
        </p:grpSpPr>
        <p:cxnSp>
          <p:nvCxnSpPr>
            <p:cNvPr id="128" name="Straight Connector 127">
              <a:extLst>
                <a:ext uri="{FF2B5EF4-FFF2-40B4-BE49-F238E27FC236}">
                  <a16:creationId xmlns:a16="http://schemas.microsoft.com/office/drawing/2014/main" id="{D8E1F068-8F06-4E3B-9A0B-D52CC3AD8CA6}"/>
                </a:ext>
              </a:extLst>
            </p:cNvPr>
            <p:cNvCxnSpPr>
              <a:cxnSpLocks/>
            </p:cNvCxnSpPr>
            <p:nvPr/>
          </p:nvCxnSpPr>
          <p:spPr>
            <a:xfrm>
              <a:off x="4622588" y="2889841"/>
              <a:ext cx="4830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715463B-168C-4FAB-A15E-B8193DC9F7DA}"/>
                </a:ext>
              </a:extLst>
            </p:cNvPr>
            <p:cNvCxnSpPr>
              <a:cxnSpLocks/>
            </p:cNvCxnSpPr>
            <p:nvPr/>
          </p:nvCxnSpPr>
          <p:spPr>
            <a:xfrm>
              <a:off x="5105624" y="2889841"/>
              <a:ext cx="0" cy="327383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8F0808D6-D983-4F6C-9E4F-81A820057091}"/>
                </a:ext>
              </a:extLst>
            </p:cNvPr>
            <p:cNvCxnSpPr/>
            <p:nvPr/>
          </p:nvCxnSpPr>
          <p:spPr>
            <a:xfrm flipH="1">
              <a:off x="4622588" y="4404105"/>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C012927F-45FF-47A1-9B1F-B5D7AF72301D}"/>
                </a:ext>
              </a:extLst>
            </p:cNvPr>
            <p:cNvCxnSpPr/>
            <p:nvPr/>
          </p:nvCxnSpPr>
          <p:spPr>
            <a:xfrm flipH="1">
              <a:off x="4622588" y="5270532"/>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C0E8600B-520F-4B05-B731-7329FD1B27A8}"/>
                </a:ext>
              </a:extLst>
            </p:cNvPr>
            <p:cNvCxnSpPr/>
            <p:nvPr/>
          </p:nvCxnSpPr>
          <p:spPr>
            <a:xfrm flipH="1">
              <a:off x="4622588" y="6163672"/>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156" name="Group 155">
            <a:extLst>
              <a:ext uri="{FF2B5EF4-FFF2-40B4-BE49-F238E27FC236}">
                <a16:creationId xmlns:a16="http://schemas.microsoft.com/office/drawing/2014/main" id="{EAE58FDF-7EA6-4FFB-960F-4CB4C67F488B}"/>
              </a:ext>
            </a:extLst>
          </p:cNvPr>
          <p:cNvGrpSpPr/>
          <p:nvPr/>
        </p:nvGrpSpPr>
        <p:grpSpPr>
          <a:xfrm>
            <a:off x="5168284" y="1851354"/>
            <a:ext cx="6480262" cy="486943"/>
            <a:chOff x="5397727" y="1840508"/>
            <a:chExt cx="6480262" cy="486943"/>
          </a:xfrm>
        </p:grpSpPr>
        <p:sp>
          <p:nvSpPr>
            <p:cNvPr id="104" name="Rectangle 103">
              <a:extLst>
                <a:ext uri="{FF2B5EF4-FFF2-40B4-BE49-F238E27FC236}">
                  <a16:creationId xmlns:a16="http://schemas.microsoft.com/office/drawing/2014/main" id="{0A19FDF4-32BE-4693-BBE4-945BF48CB4DE}"/>
                </a:ext>
              </a:extLst>
            </p:cNvPr>
            <p:cNvSpPr>
              <a:spLocks/>
            </p:cNvSpPr>
            <p:nvPr/>
          </p:nvSpPr>
          <p:spPr>
            <a:xfrm>
              <a:off x="5397727" y="1840508"/>
              <a:ext cx="6480262"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Practices and Value Chain </a:t>
              </a:r>
              <a:r>
                <a:rPr lang="en-US" sz="1400" dirty="0">
                  <a:solidFill>
                    <a:schemeClr val="bg2">
                      <a:lumMod val="25000"/>
                    </a:schemeClr>
                  </a:solidFill>
                  <a:latin typeface="+mj-lt"/>
                </a:rPr>
                <a:t>e.g. grazing / rural to rural market</a:t>
              </a:r>
              <a:endParaRPr lang="en-GB" dirty="0">
                <a:latin typeface="+mj-lt"/>
              </a:endParaRPr>
            </a:p>
          </p:txBody>
        </p:sp>
        <p:pic>
          <p:nvPicPr>
            <p:cNvPr id="148" name="Graphic 147" descr="Pencil">
              <a:extLst>
                <a:ext uri="{FF2B5EF4-FFF2-40B4-BE49-F238E27FC236}">
                  <a16:creationId xmlns:a16="http://schemas.microsoft.com/office/drawing/2014/main" id="{F264BDCA-75AC-4F85-951C-EC309797411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77371" y="1881044"/>
              <a:ext cx="365760" cy="365760"/>
            </a:xfrm>
            <a:prstGeom prst="rect">
              <a:avLst/>
            </a:prstGeom>
          </p:spPr>
        </p:pic>
      </p:grpSp>
      <p:grpSp>
        <p:nvGrpSpPr>
          <p:cNvPr id="157" name="Group 156">
            <a:extLst>
              <a:ext uri="{FF2B5EF4-FFF2-40B4-BE49-F238E27FC236}">
                <a16:creationId xmlns:a16="http://schemas.microsoft.com/office/drawing/2014/main" id="{0836B17B-F9DD-482C-8108-51BFB17A5157}"/>
              </a:ext>
            </a:extLst>
          </p:cNvPr>
          <p:cNvGrpSpPr/>
          <p:nvPr/>
        </p:nvGrpSpPr>
        <p:grpSpPr>
          <a:xfrm>
            <a:off x="5168284" y="2616865"/>
            <a:ext cx="6480261" cy="486943"/>
            <a:chOff x="5397728" y="2501894"/>
            <a:chExt cx="6480261" cy="486943"/>
          </a:xfrm>
        </p:grpSpPr>
        <p:sp>
          <p:nvSpPr>
            <p:cNvPr id="107" name="Rectangle 106">
              <a:extLst>
                <a:ext uri="{FF2B5EF4-FFF2-40B4-BE49-F238E27FC236}">
                  <a16:creationId xmlns:a16="http://schemas.microsoft.com/office/drawing/2014/main" id="{1F04B317-A48B-4FB5-9330-348EB7899D42}"/>
                </a:ext>
              </a:extLst>
            </p:cNvPr>
            <p:cNvSpPr>
              <a:spLocks/>
            </p:cNvSpPr>
            <p:nvPr/>
          </p:nvSpPr>
          <p:spPr>
            <a:xfrm>
              <a:off x="5397728" y="2501894"/>
              <a:ext cx="6480261"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Calculate environmental baselines along value Chain</a:t>
              </a:r>
              <a:endParaRPr lang="en-GB" dirty="0">
                <a:latin typeface="+mj-lt"/>
              </a:endParaRPr>
            </a:p>
          </p:txBody>
        </p:sp>
        <p:pic>
          <p:nvPicPr>
            <p:cNvPr id="152" name="Graphic 151" descr="Calculator">
              <a:extLst>
                <a:ext uri="{FF2B5EF4-FFF2-40B4-BE49-F238E27FC236}">
                  <a16:creationId xmlns:a16="http://schemas.microsoft.com/office/drawing/2014/main" id="{C8681986-DDEB-4510-84DE-8DED8B9431C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577371" y="2560626"/>
              <a:ext cx="365760" cy="365760"/>
            </a:xfrm>
            <a:prstGeom prst="rect">
              <a:avLst/>
            </a:prstGeom>
          </p:spPr>
        </p:pic>
      </p:grpSp>
      <p:grpSp>
        <p:nvGrpSpPr>
          <p:cNvPr id="158" name="Group 157">
            <a:extLst>
              <a:ext uri="{FF2B5EF4-FFF2-40B4-BE49-F238E27FC236}">
                <a16:creationId xmlns:a16="http://schemas.microsoft.com/office/drawing/2014/main" id="{AF671B67-D5BA-4F9F-AC0D-98BFB2D7408A}"/>
              </a:ext>
            </a:extLst>
          </p:cNvPr>
          <p:cNvGrpSpPr/>
          <p:nvPr/>
        </p:nvGrpSpPr>
        <p:grpSpPr>
          <a:xfrm>
            <a:off x="5174018" y="3896327"/>
            <a:ext cx="6476552" cy="2623403"/>
            <a:chOff x="5347292" y="3876904"/>
            <a:chExt cx="6476552" cy="2623403"/>
          </a:xfrm>
        </p:grpSpPr>
        <p:sp>
          <p:nvSpPr>
            <p:cNvPr id="110" name="Rectangle 109">
              <a:extLst>
                <a:ext uri="{FF2B5EF4-FFF2-40B4-BE49-F238E27FC236}">
                  <a16:creationId xmlns:a16="http://schemas.microsoft.com/office/drawing/2014/main" id="{10D3CC34-E18A-4F00-AD77-787EE93DA75D}"/>
                </a:ext>
              </a:extLst>
            </p:cNvPr>
            <p:cNvSpPr>
              <a:spLocks/>
            </p:cNvSpPr>
            <p:nvPr/>
          </p:nvSpPr>
          <p:spPr>
            <a:xfrm>
              <a:off x="5347292" y="3876904"/>
              <a:ext cx="6476552" cy="262340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interventions</a:t>
              </a:r>
            </a:p>
            <a:p>
              <a:r>
                <a:rPr lang="en-US" dirty="0">
                  <a:latin typeface="+mj-lt"/>
                </a:rPr>
                <a:t>Describe likely impacts along value chain:</a:t>
              </a:r>
            </a:p>
            <a:p>
              <a:pPr lvl="1">
                <a:lnSpc>
                  <a:spcPct val="150000"/>
                </a:lnSpc>
              </a:pPr>
              <a:r>
                <a:rPr lang="en-US" dirty="0">
                  <a:latin typeface="+mj-lt"/>
                </a:rPr>
                <a:t>Water</a:t>
              </a:r>
            </a:p>
            <a:p>
              <a:pPr lvl="1">
                <a:lnSpc>
                  <a:spcPct val="150000"/>
                </a:lnSpc>
              </a:pPr>
              <a:r>
                <a:rPr lang="en-US" dirty="0">
                  <a:latin typeface="+mj-lt"/>
                </a:rPr>
                <a:t>Land</a:t>
              </a:r>
            </a:p>
            <a:p>
              <a:pPr lvl="1">
                <a:lnSpc>
                  <a:spcPct val="150000"/>
                </a:lnSpc>
              </a:pPr>
              <a:r>
                <a:rPr lang="en-US" dirty="0">
                  <a:latin typeface="+mj-lt"/>
                </a:rPr>
                <a:t>Greenhouse gases </a:t>
              </a:r>
            </a:p>
            <a:p>
              <a:pPr lvl="1">
                <a:lnSpc>
                  <a:spcPct val="150000"/>
                </a:lnSpc>
              </a:pPr>
              <a:r>
                <a:rPr lang="en-US" dirty="0">
                  <a:latin typeface="+mj-lt"/>
                </a:rPr>
                <a:t>Economic</a:t>
              </a:r>
              <a:endParaRPr lang="en-GB" dirty="0">
                <a:latin typeface="+mj-lt"/>
              </a:endParaRPr>
            </a:p>
          </p:txBody>
        </p:sp>
        <p:pic>
          <p:nvPicPr>
            <p:cNvPr id="155" name="Graphic 154" descr="Playbook">
              <a:extLst>
                <a:ext uri="{FF2B5EF4-FFF2-40B4-BE49-F238E27FC236}">
                  <a16:creationId xmlns:a16="http://schemas.microsoft.com/office/drawing/2014/main" id="{42DCFC7C-2D1E-4B99-BF38-BF97472822D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24598" y="4240166"/>
              <a:ext cx="365760" cy="36576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cxnSp>
        <p:nvCxnSpPr>
          <p:cNvPr id="334" name="Straight Arrow Connector 333">
            <a:extLst>
              <a:ext uri="{FF2B5EF4-FFF2-40B4-BE49-F238E27FC236}">
                <a16:creationId xmlns:a16="http://schemas.microsoft.com/office/drawing/2014/main" id="{1C57F2F3-8529-45C2-BE79-9F69079499C1}"/>
              </a:ext>
            </a:extLst>
          </p:cNvPr>
          <p:cNvCxnSpPr>
            <a:cxnSpLocks/>
            <a:stCxn id="7" idx="2"/>
            <a:endCxn id="13" idx="0"/>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3" name="Straight Arrow Connector 342">
            <a:extLst>
              <a:ext uri="{FF2B5EF4-FFF2-40B4-BE49-F238E27FC236}">
                <a16:creationId xmlns:a16="http://schemas.microsoft.com/office/drawing/2014/main" id="{23971D5A-6AA8-42A2-8658-69985F87878F}"/>
              </a:ext>
            </a:extLst>
          </p:cNvPr>
          <p:cNvCxnSpPr>
            <a:cxnSpLocks/>
          </p:cNvCxnSpPr>
          <p:nvPr/>
        </p:nvCxnSpPr>
        <p:spPr>
          <a:xfrm>
            <a:off x="2682835" y="2338884"/>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5" name="Straight Arrow Connector 344">
            <a:extLst>
              <a:ext uri="{FF2B5EF4-FFF2-40B4-BE49-F238E27FC236}">
                <a16:creationId xmlns:a16="http://schemas.microsoft.com/office/drawing/2014/main" id="{83C13F17-A5EF-410D-B6F0-52A17AF2C227}"/>
              </a:ext>
            </a:extLst>
          </p:cNvPr>
          <p:cNvCxnSpPr>
            <a:cxnSpLocks/>
          </p:cNvCxnSpPr>
          <p:nvPr/>
        </p:nvCxnSpPr>
        <p:spPr>
          <a:xfrm>
            <a:off x="2682835" y="1547226"/>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351" name="Picture 350">
            <a:extLst>
              <a:ext uri="{FF2B5EF4-FFF2-40B4-BE49-F238E27FC236}">
                <a16:creationId xmlns:a16="http://schemas.microsoft.com/office/drawing/2014/main" id="{3EFA9E4E-E5B4-4C13-8A57-92CE8C3BC1DB}"/>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882517" y="4849970"/>
            <a:ext cx="182880" cy="182880"/>
          </a:xfrm>
          <a:prstGeom prst="rect">
            <a:avLst/>
          </a:prstGeom>
        </p:spPr>
      </p:pic>
      <p:pic>
        <p:nvPicPr>
          <p:cNvPr id="355" name="Picture 354">
            <a:extLst>
              <a:ext uri="{FF2B5EF4-FFF2-40B4-BE49-F238E27FC236}">
                <a16:creationId xmlns:a16="http://schemas.microsoft.com/office/drawing/2014/main" id="{33FF2BC1-835F-4FD8-864E-351F09D6EDB6}"/>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877363" y="5203903"/>
            <a:ext cx="182880" cy="182880"/>
          </a:xfrm>
          <a:prstGeom prst="rect">
            <a:avLst/>
          </a:prstGeom>
        </p:spPr>
      </p:pic>
      <p:pic>
        <p:nvPicPr>
          <p:cNvPr id="358" name="Picture 357">
            <a:extLst>
              <a:ext uri="{FF2B5EF4-FFF2-40B4-BE49-F238E27FC236}">
                <a16:creationId xmlns:a16="http://schemas.microsoft.com/office/drawing/2014/main" id="{3069DB10-2B0B-404D-AA80-265E79044941}"/>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859657" y="5614112"/>
            <a:ext cx="228600" cy="228600"/>
          </a:xfrm>
          <a:prstGeom prst="rect">
            <a:avLst/>
          </a:prstGeom>
        </p:spPr>
      </p:pic>
      <p:pic>
        <p:nvPicPr>
          <p:cNvPr id="360" name="Picture 359">
            <a:extLst>
              <a:ext uri="{FF2B5EF4-FFF2-40B4-BE49-F238E27FC236}">
                <a16:creationId xmlns:a16="http://schemas.microsoft.com/office/drawing/2014/main" id="{3691895F-77DC-441E-A7E0-3CFB342CAB12}"/>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879023" y="6013765"/>
            <a:ext cx="201168" cy="201168"/>
          </a:xfrm>
          <a:prstGeom prst="rect">
            <a:avLst/>
          </a:prstGeom>
        </p:spPr>
      </p:pic>
      <p:grpSp>
        <p:nvGrpSpPr>
          <p:cNvPr id="125" name="Group 124">
            <a:extLst>
              <a:ext uri="{FF2B5EF4-FFF2-40B4-BE49-F238E27FC236}">
                <a16:creationId xmlns:a16="http://schemas.microsoft.com/office/drawing/2014/main" id="{5755B085-4401-472D-9134-A417CE408BEC}"/>
              </a:ext>
            </a:extLst>
          </p:cNvPr>
          <p:cNvGrpSpPr/>
          <p:nvPr/>
        </p:nvGrpSpPr>
        <p:grpSpPr>
          <a:xfrm>
            <a:off x="1056427" y="1868940"/>
            <a:ext cx="960120" cy="484632"/>
            <a:chOff x="1057987" y="1775243"/>
            <a:chExt cx="960120" cy="484632"/>
          </a:xfrm>
        </p:grpSpPr>
        <p:sp>
          <p:nvSpPr>
            <p:cNvPr id="126" name="Arrow: Pentagon 125">
              <a:extLst>
                <a:ext uri="{FF2B5EF4-FFF2-40B4-BE49-F238E27FC236}">
                  <a16:creationId xmlns:a16="http://schemas.microsoft.com/office/drawing/2014/main" id="{819969C6-2E59-4FDF-9C0E-C9825C630060}"/>
                </a:ext>
              </a:extLst>
            </p:cNvPr>
            <p:cNvSpPr/>
            <p:nvPr/>
          </p:nvSpPr>
          <p:spPr>
            <a:xfrm>
              <a:off x="1057987" y="1775243"/>
              <a:ext cx="960120" cy="484632"/>
            </a:xfrm>
            <a:prstGeom prst="homePlat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27" name="Picture 126">
              <a:extLst>
                <a:ext uri="{FF2B5EF4-FFF2-40B4-BE49-F238E27FC236}">
                  <a16:creationId xmlns:a16="http://schemas.microsoft.com/office/drawing/2014/main" id="{608426DE-3C00-42B7-9A98-24DEA7B870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ln>
              <a:noFill/>
            </a:ln>
          </p:spPr>
        </p:pic>
      </p:grpSp>
      <p:grpSp>
        <p:nvGrpSpPr>
          <p:cNvPr id="130" name="Group 129">
            <a:extLst>
              <a:ext uri="{FF2B5EF4-FFF2-40B4-BE49-F238E27FC236}">
                <a16:creationId xmlns:a16="http://schemas.microsoft.com/office/drawing/2014/main" id="{7CDD6F26-C89A-454A-8596-F71992ED7FF3}"/>
              </a:ext>
            </a:extLst>
          </p:cNvPr>
          <p:cNvGrpSpPr/>
          <p:nvPr/>
        </p:nvGrpSpPr>
        <p:grpSpPr>
          <a:xfrm>
            <a:off x="1835531" y="1868279"/>
            <a:ext cx="960120" cy="484632"/>
            <a:chOff x="1837091" y="1774582"/>
            <a:chExt cx="960120" cy="484632"/>
          </a:xfrm>
        </p:grpSpPr>
        <p:sp>
          <p:nvSpPr>
            <p:cNvPr id="131" name="Arrow: Chevron 130">
              <a:extLst>
                <a:ext uri="{FF2B5EF4-FFF2-40B4-BE49-F238E27FC236}">
                  <a16:creationId xmlns:a16="http://schemas.microsoft.com/office/drawing/2014/main" id="{0E8A5281-BC0A-4CE1-9A1E-45402894EA4F}"/>
                </a:ext>
              </a:extLst>
            </p:cNvPr>
            <p:cNvSpPr/>
            <p:nvPr/>
          </p:nvSpPr>
          <p:spPr>
            <a:xfrm>
              <a:off x="1837091" y="1774582"/>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2" name="Picture 131">
              <a:extLst>
                <a:ext uri="{FF2B5EF4-FFF2-40B4-BE49-F238E27FC236}">
                  <a16:creationId xmlns:a16="http://schemas.microsoft.com/office/drawing/2014/main" id="{8B9FFC65-EA17-42B5-A5AE-90814C2CF72A}"/>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ln>
              <a:noFill/>
            </a:ln>
          </p:spPr>
        </p:pic>
      </p:grpSp>
      <p:grpSp>
        <p:nvGrpSpPr>
          <p:cNvPr id="136" name="Group 135">
            <a:extLst>
              <a:ext uri="{FF2B5EF4-FFF2-40B4-BE49-F238E27FC236}">
                <a16:creationId xmlns:a16="http://schemas.microsoft.com/office/drawing/2014/main" id="{C21AD9DA-3FA6-4821-A3B1-E1FAA0A49796}"/>
              </a:ext>
            </a:extLst>
          </p:cNvPr>
          <p:cNvGrpSpPr/>
          <p:nvPr/>
        </p:nvGrpSpPr>
        <p:grpSpPr>
          <a:xfrm>
            <a:off x="2614635" y="1869692"/>
            <a:ext cx="960120" cy="484632"/>
            <a:chOff x="2616195" y="1775995"/>
            <a:chExt cx="960120" cy="484632"/>
          </a:xfrm>
        </p:grpSpPr>
        <p:sp>
          <p:nvSpPr>
            <p:cNvPr id="137" name="Arrow: Chevron 136">
              <a:extLst>
                <a:ext uri="{FF2B5EF4-FFF2-40B4-BE49-F238E27FC236}">
                  <a16:creationId xmlns:a16="http://schemas.microsoft.com/office/drawing/2014/main" id="{21C5CF5D-6982-43C6-AF97-72A1A12CCD5E}"/>
                </a:ext>
              </a:extLst>
            </p:cNvPr>
            <p:cNvSpPr/>
            <p:nvPr/>
          </p:nvSpPr>
          <p:spPr>
            <a:xfrm>
              <a:off x="2616195" y="1775995"/>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8" name="Picture 137">
              <a:extLst>
                <a:ext uri="{FF2B5EF4-FFF2-40B4-BE49-F238E27FC236}">
                  <a16:creationId xmlns:a16="http://schemas.microsoft.com/office/drawing/2014/main" id="{CABBA6C0-E84B-41BF-9B2D-1A4C02F46367}"/>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ln>
              <a:noFill/>
            </a:ln>
          </p:spPr>
        </p:pic>
      </p:grpSp>
      <p:grpSp>
        <p:nvGrpSpPr>
          <p:cNvPr id="140" name="Group 139">
            <a:extLst>
              <a:ext uri="{FF2B5EF4-FFF2-40B4-BE49-F238E27FC236}">
                <a16:creationId xmlns:a16="http://schemas.microsoft.com/office/drawing/2014/main" id="{F456BE7E-132D-4000-B81F-95EE1FD14A99}"/>
              </a:ext>
            </a:extLst>
          </p:cNvPr>
          <p:cNvGrpSpPr/>
          <p:nvPr/>
        </p:nvGrpSpPr>
        <p:grpSpPr>
          <a:xfrm>
            <a:off x="3393740" y="1868707"/>
            <a:ext cx="960120" cy="484632"/>
            <a:chOff x="3395300" y="1775010"/>
            <a:chExt cx="960120" cy="484632"/>
          </a:xfrm>
        </p:grpSpPr>
        <p:sp>
          <p:nvSpPr>
            <p:cNvPr id="141" name="Arrow: Chevron 140">
              <a:extLst>
                <a:ext uri="{FF2B5EF4-FFF2-40B4-BE49-F238E27FC236}">
                  <a16:creationId xmlns:a16="http://schemas.microsoft.com/office/drawing/2014/main" id="{AEBA3A38-D4CE-43ED-B0DF-54E3041505F9}"/>
                </a:ext>
              </a:extLst>
            </p:cNvPr>
            <p:cNvSpPr/>
            <p:nvPr/>
          </p:nvSpPr>
          <p:spPr>
            <a:xfrm>
              <a:off x="3395300" y="1775010"/>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2" name="Picture 141">
              <a:extLst>
                <a:ext uri="{FF2B5EF4-FFF2-40B4-BE49-F238E27FC236}">
                  <a16:creationId xmlns:a16="http://schemas.microsoft.com/office/drawing/2014/main" id="{3143147C-0BC7-4CED-A122-B4BE9102EE6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ln>
              <a:noFill/>
            </a:ln>
          </p:spPr>
        </p:pic>
      </p:grpSp>
      <p:grpSp>
        <p:nvGrpSpPr>
          <p:cNvPr id="143" name="Group 142">
            <a:extLst>
              <a:ext uri="{FF2B5EF4-FFF2-40B4-BE49-F238E27FC236}">
                <a16:creationId xmlns:a16="http://schemas.microsoft.com/office/drawing/2014/main" id="{3A0AEF5A-17C0-4163-9E83-0C4E510D8400}"/>
              </a:ext>
            </a:extLst>
          </p:cNvPr>
          <p:cNvGrpSpPr/>
          <p:nvPr/>
        </p:nvGrpSpPr>
        <p:grpSpPr>
          <a:xfrm>
            <a:off x="1056427" y="2652032"/>
            <a:ext cx="960120" cy="484632"/>
            <a:chOff x="1057987" y="1775243"/>
            <a:chExt cx="960120" cy="484632"/>
          </a:xfrm>
          <a:solidFill>
            <a:schemeClr val="accent6">
              <a:lumMod val="75000"/>
            </a:schemeClr>
          </a:solidFill>
        </p:grpSpPr>
        <p:sp>
          <p:nvSpPr>
            <p:cNvPr id="144" name="Arrow: Pentagon 143">
              <a:extLst>
                <a:ext uri="{FF2B5EF4-FFF2-40B4-BE49-F238E27FC236}">
                  <a16:creationId xmlns:a16="http://schemas.microsoft.com/office/drawing/2014/main" id="{6C3FEF65-1FA6-4269-9181-A7FF3D60BD5A}"/>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45" name="Picture 144">
              <a:extLst>
                <a:ext uri="{FF2B5EF4-FFF2-40B4-BE49-F238E27FC236}">
                  <a16:creationId xmlns:a16="http://schemas.microsoft.com/office/drawing/2014/main" id="{E9A6771E-0D30-4E82-94F2-2F569C60340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46" name="Group 145">
            <a:extLst>
              <a:ext uri="{FF2B5EF4-FFF2-40B4-BE49-F238E27FC236}">
                <a16:creationId xmlns:a16="http://schemas.microsoft.com/office/drawing/2014/main" id="{E6CDD68C-4012-4B87-AA3F-16C49798E457}"/>
              </a:ext>
            </a:extLst>
          </p:cNvPr>
          <p:cNvGrpSpPr/>
          <p:nvPr/>
        </p:nvGrpSpPr>
        <p:grpSpPr>
          <a:xfrm>
            <a:off x="1835531" y="2651371"/>
            <a:ext cx="960120" cy="484632"/>
            <a:chOff x="1837091" y="1774582"/>
            <a:chExt cx="960120" cy="484632"/>
          </a:xfrm>
          <a:solidFill>
            <a:srgbClr val="FFC000"/>
          </a:solidFill>
        </p:grpSpPr>
        <p:sp>
          <p:nvSpPr>
            <p:cNvPr id="147" name="Arrow: Chevron 146">
              <a:extLst>
                <a:ext uri="{FF2B5EF4-FFF2-40B4-BE49-F238E27FC236}">
                  <a16:creationId xmlns:a16="http://schemas.microsoft.com/office/drawing/2014/main" id="{71AB94C7-B99A-4446-80B0-081E85C35C56}"/>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9" name="Picture 148">
              <a:extLst>
                <a:ext uri="{FF2B5EF4-FFF2-40B4-BE49-F238E27FC236}">
                  <a16:creationId xmlns:a16="http://schemas.microsoft.com/office/drawing/2014/main" id="{ACE0ADAB-238D-4DFB-A609-B0DF5B26F6B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50" name="Group 149">
            <a:extLst>
              <a:ext uri="{FF2B5EF4-FFF2-40B4-BE49-F238E27FC236}">
                <a16:creationId xmlns:a16="http://schemas.microsoft.com/office/drawing/2014/main" id="{E693C9C1-97BA-406B-AEB9-577302B4BF81}"/>
              </a:ext>
            </a:extLst>
          </p:cNvPr>
          <p:cNvGrpSpPr/>
          <p:nvPr/>
        </p:nvGrpSpPr>
        <p:grpSpPr>
          <a:xfrm>
            <a:off x="2614635" y="2652784"/>
            <a:ext cx="960120" cy="484632"/>
            <a:chOff x="2616195" y="1775995"/>
            <a:chExt cx="960120" cy="484632"/>
          </a:xfrm>
          <a:solidFill>
            <a:schemeClr val="accent6">
              <a:lumMod val="75000"/>
            </a:schemeClr>
          </a:solidFill>
        </p:grpSpPr>
        <p:sp>
          <p:nvSpPr>
            <p:cNvPr id="151" name="Arrow: Chevron 150">
              <a:extLst>
                <a:ext uri="{FF2B5EF4-FFF2-40B4-BE49-F238E27FC236}">
                  <a16:creationId xmlns:a16="http://schemas.microsoft.com/office/drawing/2014/main" id="{A4764C4C-6694-49FD-B741-9516146D16A5}"/>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53" name="Picture 152">
              <a:extLst>
                <a:ext uri="{FF2B5EF4-FFF2-40B4-BE49-F238E27FC236}">
                  <a16:creationId xmlns:a16="http://schemas.microsoft.com/office/drawing/2014/main" id="{B7C9462F-3D9E-4620-888C-CC7A3B457712}"/>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54" name="Group 153">
            <a:extLst>
              <a:ext uri="{FF2B5EF4-FFF2-40B4-BE49-F238E27FC236}">
                <a16:creationId xmlns:a16="http://schemas.microsoft.com/office/drawing/2014/main" id="{0EB0F67D-D5FC-4F40-97C6-AC99B2A0F035}"/>
              </a:ext>
            </a:extLst>
          </p:cNvPr>
          <p:cNvGrpSpPr/>
          <p:nvPr/>
        </p:nvGrpSpPr>
        <p:grpSpPr>
          <a:xfrm>
            <a:off x="3393740" y="2651799"/>
            <a:ext cx="960120" cy="484632"/>
            <a:chOff x="3395300" y="1775010"/>
            <a:chExt cx="960120" cy="484632"/>
          </a:xfrm>
          <a:solidFill>
            <a:srgbClr val="C00000"/>
          </a:solidFill>
        </p:grpSpPr>
        <p:sp>
          <p:nvSpPr>
            <p:cNvPr id="170" name="Arrow: Chevron 169">
              <a:extLst>
                <a:ext uri="{FF2B5EF4-FFF2-40B4-BE49-F238E27FC236}">
                  <a16:creationId xmlns:a16="http://schemas.microsoft.com/office/drawing/2014/main" id="{B39905FB-DA79-40B6-8383-BD994DDC0FA2}"/>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71" name="Picture 170">
              <a:extLst>
                <a:ext uri="{FF2B5EF4-FFF2-40B4-BE49-F238E27FC236}">
                  <a16:creationId xmlns:a16="http://schemas.microsoft.com/office/drawing/2014/main" id="{0AC57E57-6140-4DB3-A78B-6DFD288D7D9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72" name="Group 171">
            <a:extLst>
              <a:ext uri="{FF2B5EF4-FFF2-40B4-BE49-F238E27FC236}">
                <a16:creationId xmlns:a16="http://schemas.microsoft.com/office/drawing/2014/main" id="{EE60B7A0-BE73-4D8B-A81B-6991DE27D121}"/>
              </a:ext>
            </a:extLst>
          </p:cNvPr>
          <p:cNvGrpSpPr/>
          <p:nvPr/>
        </p:nvGrpSpPr>
        <p:grpSpPr>
          <a:xfrm>
            <a:off x="1065026" y="4142976"/>
            <a:ext cx="960120" cy="484632"/>
            <a:chOff x="1057987" y="1775243"/>
            <a:chExt cx="960120" cy="484632"/>
          </a:xfrm>
          <a:solidFill>
            <a:schemeClr val="accent6">
              <a:lumMod val="75000"/>
            </a:schemeClr>
          </a:solidFill>
        </p:grpSpPr>
        <p:sp>
          <p:nvSpPr>
            <p:cNvPr id="173" name="Arrow: Pentagon 172">
              <a:extLst>
                <a:ext uri="{FF2B5EF4-FFF2-40B4-BE49-F238E27FC236}">
                  <a16:creationId xmlns:a16="http://schemas.microsoft.com/office/drawing/2014/main" id="{1A049AC6-C092-4F03-AD1E-389A72551B85}"/>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74" name="Picture 173">
              <a:extLst>
                <a:ext uri="{FF2B5EF4-FFF2-40B4-BE49-F238E27FC236}">
                  <a16:creationId xmlns:a16="http://schemas.microsoft.com/office/drawing/2014/main" id="{0850E172-3E63-425F-A500-006CB815AE6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75" name="Group 174">
            <a:extLst>
              <a:ext uri="{FF2B5EF4-FFF2-40B4-BE49-F238E27FC236}">
                <a16:creationId xmlns:a16="http://schemas.microsoft.com/office/drawing/2014/main" id="{6816765E-83A2-407D-B662-4EC67381C193}"/>
              </a:ext>
            </a:extLst>
          </p:cNvPr>
          <p:cNvGrpSpPr/>
          <p:nvPr/>
        </p:nvGrpSpPr>
        <p:grpSpPr>
          <a:xfrm>
            <a:off x="1844130" y="4142315"/>
            <a:ext cx="960120" cy="484632"/>
            <a:chOff x="1837091" y="1774582"/>
            <a:chExt cx="960120" cy="484632"/>
          </a:xfrm>
          <a:solidFill>
            <a:schemeClr val="accent6">
              <a:lumMod val="75000"/>
            </a:schemeClr>
          </a:solidFill>
        </p:grpSpPr>
        <p:sp>
          <p:nvSpPr>
            <p:cNvPr id="176" name="Arrow: Chevron 175">
              <a:extLst>
                <a:ext uri="{FF2B5EF4-FFF2-40B4-BE49-F238E27FC236}">
                  <a16:creationId xmlns:a16="http://schemas.microsoft.com/office/drawing/2014/main" id="{DF01DCBF-E48D-4492-A868-E89AE45F35D5}"/>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77" name="Picture 176">
              <a:extLst>
                <a:ext uri="{FF2B5EF4-FFF2-40B4-BE49-F238E27FC236}">
                  <a16:creationId xmlns:a16="http://schemas.microsoft.com/office/drawing/2014/main" id="{B3C3EBC2-3EA2-483B-BC1D-0359829C8FC3}"/>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78" name="Group 177">
            <a:extLst>
              <a:ext uri="{FF2B5EF4-FFF2-40B4-BE49-F238E27FC236}">
                <a16:creationId xmlns:a16="http://schemas.microsoft.com/office/drawing/2014/main" id="{3722490E-F1B4-4C1C-A820-07A1AE239E75}"/>
              </a:ext>
            </a:extLst>
          </p:cNvPr>
          <p:cNvGrpSpPr/>
          <p:nvPr/>
        </p:nvGrpSpPr>
        <p:grpSpPr>
          <a:xfrm>
            <a:off x="2623234" y="4143728"/>
            <a:ext cx="960120" cy="484632"/>
            <a:chOff x="2616195" y="1775995"/>
            <a:chExt cx="960120" cy="484632"/>
          </a:xfrm>
          <a:solidFill>
            <a:srgbClr val="FFC000"/>
          </a:solidFill>
        </p:grpSpPr>
        <p:sp>
          <p:nvSpPr>
            <p:cNvPr id="179" name="Arrow: Chevron 178">
              <a:extLst>
                <a:ext uri="{FF2B5EF4-FFF2-40B4-BE49-F238E27FC236}">
                  <a16:creationId xmlns:a16="http://schemas.microsoft.com/office/drawing/2014/main" id="{92B9ED89-0B51-492C-B8B6-F64549A97596}"/>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0" name="Picture 179">
              <a:extLst>
                <a:ext uri="{FF2B5EF4-FFF2-40B4-BE49-F238E27FC236}">
                  <a16:creationId xmlns:a16="http://schemas.microsoft.com/office/drawing/2014/main" id="{D6102A70-2A7F-4037-95D5-3B6BBAE7478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81" name="Group 180">
            <a:extLst>
              <a:ext uri="{FF2B5EF4-FFF2-40B4-BE49-F238E27FC236}">
                <a16:creationId xmlns:a16="http://schemas.microsoft.com/office/drawing/2014/main" id="{C85936BF-13D0-4AFC-8211-7B6462FF1903}"/>
              </a:ext>
            </a:extLst>
          </p:cNvPr>
          <p:cNvGrpSpPr/>
          <p:nvPr/>
        </p:nvGrpSpPr>
        <p:grpSpPr>
          <a:xfrm>
            <a:off x="3402339" y="4142743"/>
            <a:ext cx="960120" cy="484632"/>
            <a:chOff x="3395300" y="1775010"/>
            <a:chExt cx="960120" cy="484632"/>
          </a:xfrm>
          <a:solidFill>
            <a:srgbClr val="FFC000"/>
          </a:solidFill>
        </p:grpSpPr>
        <p:sp>
          <p:nvSpPr>
            <p:cNvPr id="182" name="Arrow: Chevron 181">
              <a:extLst>
                <a:ext uri="{FF2B5EF4-FFF2-40B4-BE49-F238E27FC236}">
                  <a16:creationId xmlns:a16="http://schemas.microsoft.com/office/drawing/2014/main" id="{D1C23E46-7997-4FA5-A6D6-FCC0056D0A24}"/>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3" name="Picture 182">
              <a:extLst>
                <a:ext uri="{FF2B5EF4-FFF2-40B4-BE49-F238E27FC236}">
                  <a16:creationId xmlns:a16="http://schemas.microsoft.com/office/drawing/2014/main" id="{FDC7C9C5-C693-4AC2-BD9B-D35ED3620BC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84" name="Group 183">
            <a:extLst>
              <a:ext uri="{FF2B5EF4-FFF2-40B4-BE49-F238E27FC236}">
                <a16:creationId xmlns:a16="http://schemas.microsoft.com/office/drawing/2014/main" id="{07E74D49-60A4-4CBD-8D3C-44F732D4D3D5}"/>
              </a:ext>
            </a:extLst>
          </p:cNvPr>
          <p:cNvGrpSpPr/>
          <p:nvPr/>
        </p:nvGrpSpPr>
        <p:grpSpPr>
          <a:xfrm>
            <a:off x="1065026" y="5031640"/>
            <a:ext cx="960120" cy="484632"/>
            <a:chOff x="1057987" y="1775243"/>
            <a:chExt cx="960120" cy="484632"/>
          </a:xfrm>
          <a:solidFill>
            <a:schemeClr val="accent6">
              <a:lumMod val="75000"/>
            </a:schemeClr>
          </a:solidFill>
        </p:grpSpPr>
        <p:sp>
          <p:nvSpPr>
            <p:cNvPr id="185" name="Arrow: Pentagon 184">
              <a:extLst>
                <a:ext uri="{FF2B5EF4-FFF2-40B4-BE49-F238E27FC236}">
                  <a16:creationId xmlns:a16="http://schemas.microsoft.com/office/drawing/2014/main" id="{8D9CDEDC-2E27-4458-A643-AE6416E37D66}"/>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86" name="Picture 185">
              <a:extLst>
                <a:ext uri="{FF2B5EF4-FFF2-40B4-BE49-F238E27FC236}">
                  <a16:creationId xmlns:a16="http://schemas.microsoft.com/office/drawing/2014/main" id="{8D9096B3-526D-40E4-86A8-350E8847CF1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87" name="Group 186">
            <a:extLst>
              <a:ext uri="{FF2B5EF4-FFF2-40B4-BE49-F238E27FC236}">
                <a16:creationId xmlns:a16="http://schemas.microsoft.com/office/drawing/2014/main" id="{61ECCEEF-3670-4EC1-8768-88B2FE982E28}"/>
              </a:ext>
            </a:extLst>
          </p:cNvPr>
          <p:cNvGrpSpPr/>
          <p:nvPr/>
        </p:nvGrpSpPr>
        <p:grpSpPr>
          <a:xfrm>
            <a:off x="1844130" y="5030979"/>
            <a:ext cx="960120" cy="484632"/>
            <a:chOff x="1837091" y="1774582"/>
            <a:chExt cx="960120" cy="484632"/>
          </a:xfrm>
          <a:solidFill>
            <a:schemeClr val="accent6">
              <a:lumMod val="75000"/>
            </a:schemeClr>
          </a:solidFill>
        </p:grpSpPr>
        <p:sp>
          <p:nvSpPr>
            <p:cNvPr id="188" name="Arrow: Chevron 187">
              <a:extLst>
                <a:ext uri="{FF2B5EF4-FFF2-40B4-BE49-F238E27FC236}">
                  <a16:creationId xmlns:a16="http://schemas.microsoft.com/office/drawing/2014/main" id="{ADF76B06-2F3B-4796-B03B-252D7E26596B}"/>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9" name="Picture 188">
              <a:extLst>
                <a:ext uri="{FF2B5EF4-FFF2-40B4-BE49-F238E27FC236}">
                  <a16:creationId xmlns:a16="http://schemas.microsoft.com/office/drawing/2014/main" id="{53B20BED-AF91-4A5E-94FC-2F52492E006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90" name="Group 189">
            <a:extLst>
              <a:ext uri="{FF2B5EF4-FFF2-40B4-BE49-F238E27FC236}">
                <a16:creationId xmlns:a16="http://schemas.microsoft.com/office/drawing/2014/main" id="{4DAFC99D-9646-498B-A5B6-4DE1D4CCD5F8}"/>
              </a:ext>
            </a:extLst>
          </p:cNvPr>
          <p:cNvGrpSpPr/>
          <p:nvPr/>
        </p:nvGrpSpPr>
        <p:grpSpPr>
          <a:xfrm>
            <a:off x="2623234" y="5032392"/>
            <a:ext cx="960120" cy="484632"/>
            <a:chOff x="2616195" y="1775995"/>
            <a:chExt cx="960120" cy="484632"/>
          </a:xfrm>
          <a:solidFill>
            <a:srgbClr val="FFC000"/>
          </a:solidFill>
        </p:grpSpPr>
        <p:sp>
          <p:nvSpPr>
            <p:cNvPr id="191" name="Arrow: Chevron 190">
              <a:extLst>
                <a:ext uri="{FF2B5EF4-FFF2-40B4-BE49-F238E27FC236}">
                  <a16:creationId xmlns:a16="http://schemas.microsoft.com/office/drawing/2014/main" id="{69F8BA37-5A20-40AF-A01F-929ECFE90FDC}"/>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92" name="Picture 191">
              <a:extLst>
                <a:ext uri="{FF2B5EF4-FFF2-40B4-BE49-F238E27FC236}">
                  <a16:creationId xmlns:a16="http://schemas.microsoft.com/office/drawing/2014/main" id="{F7EDEF50-5E36-4F49-A0D2-93C111DFCC7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93" name="Group 192">
            <a:extLst>
              <a:ext uri="{FF2B5EF4-FFF2-40B4-BE49-F238E27FC236}">
                <a16:creationId xmlns:a16="http://schemas.microsoft.com/office/drawing/2014/main" id="{C235BC70-C0B4-4A45-B35C-55696942467B}"/>
              </a:ext>
            </a:extLst>
          </p:cNvPr>
          <p:cNvGrpSpPr/>
          <p:nvPr/>
        </p:nvGrpSpPr>
        <p:grpSpPr>
          <a:xfrm>
            <a:off x="3402339" y="5031407"/>
            <a:ext cx="960120" cy="484632"/>
            <a:chOff x="3395300" y="1775010"/>
            <a:chExt cx="960120" cy="484632"/>
          </a:xfrm>
          <a:solidFill>
            <a:schemeClr val="accent6">
              <a:lumMod val="75000"/>
            </a:schemeClr>
          </a:solidFill>
        </p:grpSpPr>
        <p:sp>
          <p:nvSpPr>
            <p:cNvPr id="194" name="Arrow: Chevron 193">
              <a:extLst>
                <a:ext uri="{FF2B5EF4-FFF2-40B4-BE49-F238E27FC236}">
                  <a16:creationId xmlns:a16="http://schemas.microsoft.com/office/drawing/2014/main" id="{8B154634-FECD-47CC-89EF-125CB8598C44}"/>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95" name="Picture 194">
              <a:extLst>
                <a:ext uri="{FF2B5EF4-FFF2-40B4-BE49-F238E27FC236}">
                  <a16:creationId xmlns:a16="http://schemas.microsoft.com/office/drawing/2014/main" id="{C44BB06A-46C8-402E-BF30-A15F02DEAEA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96" name="Group 195">
            <a:extLst>
              <a:ext uri="{FF2B5EF4-FFF2-40B4-BE49-F238E27FC236}">
                <a16:creationId xmlns:a16="http://schemas.microsoft.com/office/drawing/2014/main" id="{3C9C4F16-3821-430F-B89E-FB8CF009E893}"/>
              </a:ext>
            </a:extLst>
          </p:cNvPr>
          <p:cNvGrpSpPr/>
          <p:nvPr/>
        </p:nvGrpSpPr>
        <p:grpSpPr>
          <a:xfrm>
            <a:off x="1065026" y="5947105"/>
            <a:ext cx="960120" cy="484632"/>
            <a:chOff x="1057987" y="1775243"/>
            <a:chExt cx="960120" cy="484632"/>
          </a:xfrm>
          <a:solidFill>
            <a:schemeClr val="accent6">
              <a:lumMod val="75000"/>
            </a:schemeClr>
          </a:solidFill>
        </p:grpSpPr>
        <p:sp>
          <p:nvSpPr>
            <p:cNvPr id="209" name="Arrow: Pentagon 208">
              <a:extLst>
                <a:ext uri="{FF2B5EF4-FFF2-40B4-BE49-F238E27FC236}">
                  <a16:creationId xmlns:a16="http://schemas.microsoft.com/office/drawing/2014/main" id="{0B0DAAD8-6332-443E-AD4C-502DEE771D6D}"/>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210" name="Picture 209">
              <a:extLst>
                <a:ext uri="{FF2B5EF4-FFF2-40B4-BE49-F238E27FC236}">
                  <a16:creationId xmlns:a16="http://schemas.microsoft.com/office/drawing/2014/main" id="{E69ACEB7-A2EA-4033-B0D2-BE29AF876EA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211" name="Group 210">
            <a:extLst>
              <a:ext uri="{FF2B5EF4-FFF2-40B4-BE49-F238E27FC236}">
                <a16:creationId xmlns:a16="http://schemas.microsoft.com/office/drawing/2014/main" id="{3E6E4BAE-2F4D-464E-9A62-2C51F5644C1D}"/>
              </a:ext>
            </a:extLst>
          </p:cNvPr>
          <p:cNvGrpSpPr/>
          <p:nvPr/>
        </p:nvGrpSpPr>
        <p:grpSpPr>
          <a:xfrm>
            <a:off x="1844130" y="5946444"/>
            <a:ext cx="960120" cy="484632"/>
            <a:chOff x="1837091" y="1774582"/>
            <a:chExt cx="960120" cy="484632"/>
          </a:xfrm>
          <a:solidFill>
            <a:srgbClr val="FFC000"/>
          </a:solidFill>
        </p:grpSpPr>
        <p:sp>
          <p:nvSpPr>
            <p:cNvPr id="212" name="Arrow: Chevron 211">
              <a:extLst>
                <a:ext uri="{FF2B5EF4-FFF2-40B4-BE49-F238E27FC236}">
                  <a16:creationId xmlns:a16="http://schemas.microsoft.com/office/drawing/2014/main" id="{4EEE0908-ED15-4D03-8446-D0ADC11F1EFD}"/>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213" name="Picture 212">
              <a:extLst>
                <a:ext uri="{FF2B5EF4-FFF2-40B4-BE49-F238E27FC236}">
                  <a16:creationId xmlns:a16="http://schemas.microsoft.com/office/drawing/2014/main" id="{F7F6A1D9-8833-4F55-A87E-FADA6ED901F0}"/>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214" name="Group 213">
            <a:extLst>
              <a:ext uri="{FF2B5EF4-FFF2-40B4-BE49-F238E27FC236}">
                <a16:creationId xmlns:a16="http://schemas.microsoft.com/office/drawing/2014/main" id="{9B86C16B-CBEB-4C0D-A553-EDD86564AACE}"/>
              </a:ext>
            </a:extLst>
          </p:cNvPr>
          <p:cNvGrpSpPr/>
          <p:nvPr/>
        </p:nvGrpSpPr>
        <p:grpSpPr>
          <a:xfrm>
            <a:off x="2623234" y="5947857"/>
            <a:ext cx="960120" cy="484632"/>
            <a:chOff x="2616195" y="1775995"/>
            <a:chExt cx="960120" cy="484632"/>
          </a:xfrm>
          <a:solidFill>
            <a:schemeClr val="accent6">
              <a:lumMod val="75000"/>
            </a:schemeClr>
          </a:solidFill>
        </p:grpSpPr>
        <p:sp>
          <p:nvSpPr>
            <p:cNvPr id="215" name="Arrow: Chevron 214">
              <a:extLst>
                <a:ext uri="{FF2B5EF4-FFF2-40B4-BE49-F238E27FC236}">
                  <a16:creationId xmlns:a16="http://schemas.microsoft.com/office/drawing/2014/main" id="{6AEB33A7-080D-48E9-9B05-9422D87FD8C2}"/>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216" name="Picture 215">
              <a:extLst>
                <a:ext uri="{FF2B5EF4-FFF2-40B4-BE49-F238E27FC236}">
                  <a16:creationId xmlns:a16="http://schemas.microsoft.com/office/drawing/2014/main" id="{FBF71FCC-8042-45F0-9F58-355B9AB4DCB7}"/>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217" name="Group 216">
            <a:extLst>
              <a:ext uri="{FF2B5EF4-FFF2-40B4-BE49-F238E27FC236}">
                <a16:creationId xmlns:a16="http://schemas.microsoft.com/office/drawing/2014/main" id="{E9A7BB85-E2B8-446C-A3F2-5235A6BDF0EC}"/>
              </a:ext>
            </a:extLst>
          </p:cNvPr>
          <p:cNvGrpSpPr/>
          <p:nvPr/>
        </p:nvGrpSpPr>
        <p:grpSpPr>
          <a:xfrm>
            <a:off x="3402339" y="5946872"/>
            <a:ext cx="960120" cy="484632"/>
            <a:chOff x="3395300" y="1775010"/>
            <a:chExt cx="960120" cy="484632"/>
          </a:xfrm>
          <a:solidFill>
            <a:schemeClr val="accent6">
              <a:lumMod val="75000"/>
            </a:schemeClr>
          </a:solidFill>
        </p:grpSpPr>
        <p:sp>
          <p:nvSpPr>
            <p:cNvPr id="218" name="Arrow: Chevron 217">
              <a:extLst>
                <a:ext uri="{FF2B5EF4-FFF2-40B4-BE49-F238E27FC236}">
                  <a16:creationId xmlns:a16="http://schemas.microsoft.com/office/drawing/2014/main" id="{48FCF4F6-9BD5-49CC-9515-5A3C7B99945D}"/>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219" name="Picture 218">
              <a:extLst>
                <a:ext uri="{FF2B5EF4-FFF2-40B4-BE49-F238E27FC236}">
                  <a16:creationId xmlns:a16="http://schemas.microsoft.com/office/drawing/2014/main" id="{083A7009-666D-4A74-A0F6-45741AF3F66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spTree>
    <p:extLst>
      <p:ext uri="{BB962C8B-B14F-4D97-AF65-F5344CB8AC3E}">
        <p14:creationId xmlns:p14="http://schemas.microsoft.com/office/powerpoint/2010/main" val="3353369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6"/>
                                        </p:tgtEl>
                                        <p:attrNameLst>
                                          <p:attrName>style.visibility</p:attrName>
                                        </p:attrNameLst>
                                      </p:cBhvr>
                                      <p:to>
                                        <p:strVal val="visible"/>
                                      </p:to>
                                    </p:set>
                                    <p:animEffect transition="in" filter="fade">
                                      <p:cBhvr>
                                        <p:cTn id="7" dur="500"/>
                                        <p:tgtEl>
                                          <p:spTgt spid="196"/>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211"/>
                                        </p:tgtEl>
                                        <p:attrNameLst>
                                          <p:attrName>style.visibility</p:attrName>
                                        </p:attrNameLst>
                                      </p:cBhvr>
                                      <p:to>
                                        <p:strVal val="visible"/>
                                      </p:to>
                                    </p:set>
                                    <p:animEffect transition="in" filter="fade">
                                      <p:cBhvr>
                                        <p:cTn id="11" dur="500"/>
                                        <p:tgtEl>
                                          <p:spTgt spid="211"/>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214"/>
                                        </p:tgtEl>
                                        <p:attrNameLst>
                                          <p:attrName>style.visibility</p:attrName>
                                        </p:attrNameLst>
                                      </p:cBhvr>
                                      <p:to>
                                        <p:strVal val="visible"/>
                                      </p:to>
                                    </p:set>
                                    <p:animEffect transition="in" filter="fade">
                                      <p:cBhvr>
                                        <p:cTn id="15" dur="500"/>
                                        <p:tgtEl>
                                          <p:spTgt spid="214"/>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217"/>
                                        </p:tgtEl>
                                        <p:attrNameLst>
                                          <p:attrName>style.visibility</p:attrName>
                                        </p:attrNameLst>
                                      </p:cBhvr>
                                      <p:to>
                                        <p:strVal val="visible"/>
                                      </p:to>
                                    </p:set>
                                    <p:animEffect transition="in" filter="fade">
                                      <p:cBhvr>
                                        <p:cTn id="19" dur="5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6</a:t>
            </a:r>
          </a:p>
        </p:txBody>
      </p:sp>
    </p:spTree>
    <p:extLst>
      <p:ext uri="{BB962C8B-B14F-4D97-AF65-F5344CB8AC3E}">
        <p14:creationId xmlns:p14="http://schemas.microsoft.com/office/powerpoint/2010/main" val="353311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The architecture of the tool</a:t>
            </a:r>
          </a:p>
        </p:txBody>
      </p:sp>
      <p:sp>
        <p:nvSpPr>
          <p:cNvPr id="6" name="Slide Number Placeholder 5">
            <a:extLst>
              <a:ext uri="{FF2B5EF4-FFF2-40B4-BE49-F238E27FC236}">
                <a16:creationId xmlns:a16="http://schemas.microsoft.com/office/drawing/2014/main" id="{AE8FF007-3724-4262-B15F-71A8EA13AB3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F63A3B-78C7-47BE-AE5E-E10140E04643}" type="slidenum">
              <a:rPr lang="en-US" smtClean="0"/>
              <a:pPr/>
              <a:t>12</a:t>
            </a:fld>
            <a:endParaRPr lang="en-US" dirty="0"/>
          </a:p>
        </p:txBody>
      </p:sp>
      <p:pic>
        <p:nvPicPr>
          <p:cNvPr id="7" name="Picture 6">
            <a:extLst>
              <a:ext uri="{FF2B5EF4-FFF2-40B4-BE49-F238E27FC236}">
                <a16:creationId xmlns:a16="http://schemas.microsoft.com/office/drawing/2014/main" id="{E3D57612-18C7-4BC9-9EE5-7ABCF60591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8" name="Picture 7">
            <a:extLst>
              <a:ext uri="{FF2B5EF4-FFF2-40B4-BE49-F238E27FC236}">
                <a16:creationId xmlns:a16="http://schemas.microsoft.com/office/drawing/2014/main" id="{8E2C5653-7B8C-48E3-9EF9-B889BBEF63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9" name="Picture 8">
            <a:extLst>
              <a:ext uri="{FF2B5EF4-FFF2-40B4-BE49-F238E27FC236}">
                <a16:creationId xmlns:a16="http://schemas.microsoft.com/office/drawing/2014/main" id="{11FC12BF-53CA-457B-AC2E-484FA87A2C6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1" name="Picture 10">
            <a:extLst>
              <a:ext uri="{FF2B5EF4-FFF2-40B4-BE49-F238E27FC236}">
                <a16:creationId xmlns:a16="http://schemas.microsoft.com/office/drawing/2014/main" id="{77241EE5-745B-4BD7-9A04-AEB1D62A35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2563291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6169632" cy="830997"/>
          </a:xfrm>
          <a:prstGeom prst="rect">
            <a:avLst/>
          </a:prstGeom>
          <a:noFill/>
        </p:spPr>
        <p:txBody>
          <a:bodyPr wrap="square" rtlCol="0">
            <a:spAutoFit/>
          </a:bodyPr>
          <a:lstStyle/>
          <a:p>
            <a:r>
              <a:rPr lang="en-GB" sz="4800" dirty="0">
                <a:latin typeface="+mj-lt"/>
                <a:cs typeface="Arial" panose="020B0604020202020204" pitchFamily="34" charset="0"/>
              </a:rPr>
              <a:t>The Architecture</a:t>
            </a:r>
            <a:endParaRPr lang="en-GB" dirty="0">
              <a:latin typeface="+mj-lt"/>
              <a:cs typeface="Arial" panose="020B0604020202020204" pitchFamily="34" charset="0"/>
            </a:endParaRPr>
          </a:p>
        </p:txBody>
      </p:sp>
      <p:sp>
        <p:nvSpPr>
          <p:cNvPr id="5" name="TextBox 4"/>
          <p:cNvSpPr txBox="1"/>
          <p:nvPr/>
        </p:nvSpPr>
        <p:spPr>
          <a:xfrm>
            <a:off x="440894" y="1842463"/>
            <a:ext cx="10227106" cy="2246769"/>
          </a:xfrm>
          <a:prstGeom prst="rect">
            <a:avLst/>
          </a:prstGeom>
          <a:noFill/>
        </p:spPr>
        <p:txBody>
          <a:bodyPr wrap="square" rtlCol="0">
            <a:spAutoFit/>
          </a:bodyPr>
          <a:lstStyle/>
          <a:p>
            <a:r>
              <a:rPr lang="en-GB" sz="2800" dirty="0"/>
              <a:t>The CLEANED tool process comprises of 2 stages, the first stage is to collect and input the data and the next step is to generate reports for different models of the systems based on expert data, field data or a combination of both</a:t>
            </a:r>
          </a:p>
          <a:p>
            <a:endParaRPr lang="en-GB" sz="2800" dirty="0"/>
          </a:p>
        </p:txBody>
      </p:sp>
    </p:spTree>
    <p:extLst>
      <p:ext uri="{BB962C8B-B14F-4D97-AF65-F5344CB8AC3E}">
        <p14:creationId xmlns:p14="http://schemas.microsoft.com/office/powerpoint/2010/main" val="4149833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6169632" cy="830997"/>
          </a:xfrm>
          <a:prstGeom prst="rect">
            <a:avLst/>
          </a:prstGeom>
          <a:noFill/>
        </p:spPr>
        <p:txBody>
          <a:bodyPr wrap="square" rtlCol="0">
            <a:spAutoFit/>
          </a:bodyPr>
          <a:lstStyle/>
          <a:p>
            <a:r>
              <a:rPr lang="en-GB" sz="4800" dirty="0">
                <a:latin typeface="+mj-lt"/>
                <a:cs typeface="Arial" panose="020B0604020202020204" pitchFamily="34" charset="0"/>
              </a:rPr>
              <a:t>The Architecture</a:t>
            </a:r>
            <a:endParaRPr lang="en-GB" dirty="0">
              <a:latin typeface="+mj-lt"/>
              <a:cs typeface="Arial" panose="020B0604020202020204" pitchFamily="34" charset="0"/>
            </a:endParaRPr>
          </a:p>
        </p:txBody>
      </p:sp>
      <p:sp>
        <p:nvSpPr>
          <p:cNvPr id="6" name="Shape 457">
            <a:extLst>
              <a:ext uri="{FF2B5EF4-FFF2-40B4-BE49-F238E27FC236}">
                <a16:creationId xmlns:a16="http://schemas.microsoft.com/office/drawing/2014/main" id="{D327DA64-EA53-4703-AB81-5E87D608E382}"/>
              </a:ext>
            </a:extLst>
          </p:cNvPr>
          <p:cNvSpPr/>
          <p:nvPr/>
        </p:nvSpPr>
        <p:spPr>
          <a:xfrm>
            <a:off x="4102913" y="2043411"/>
            <a:ext cx="7254200" cy="3724343"/>
          </a:xfrm>
          <a:prstGeom prst="roundRect">
            <a:avLst>
              <a:gd name="adj" fmla="val 399"/>
            </a:avLst>
          </a:prstGeom>
          <a:solidFill>
            <a:srgbClr val="F6F6F6"/>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7" name="Shape 566">
            <a:extLst>
              <a:ext uri="{FF2B5EF4-FFF2-40B4-BE49-F238E27FC236}">
                <a16:creationId xmlns:a16="http://schemas.microsoft.com/office/drawing/2014/main" id="{717670F6-62EC-419A-870D-D918791E6FA0}"/>
              </a:ext>
            </a:extLst>
          </p:cNvPr>
          <p:cNvSpPr/>
          <p:nvPr/>
        </p:nvSpPr>
        <p:spPr>
          <a:xfrm>
            <a:off x="778993" y="2737451"/>
            <a:ext cx="82296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484625" rIns="0" bIns="45700" anchor="ctr" anchorCtr="0">
            <a:noAutofit/>
          </a:bodyPr>
          <a:lstStyle/>
          <a:p>
            <a:pPr marL="0" marR="0" lvl="0" indent="0" algn="ctr" rtl="0">
              <a:lnSpc>
                <a:spcPct val="100000"/>
              </a:lnSpc>
              <a:spcBef>
                <a:spcPts val="0"/>
              </a:spcBef>
              <a:spcAft>
                <a:spcPts val="0"/>
              </a:spcAft>
              <a:buClr>
                <a:srgbClr val="212121"/>
              </a:buClr>
              <a:buSzPct val="25000"/>
              <a:buFont typeface="Roboto"/>
              <a:buNone/>
            </a:pPr>
            <a:r>
              <a:rPr lang="en-US" sz="1200" b="0" i="0" u="none" strike="noStrike" cap="none" dirty="0">
                <a:solidFill>
                  <a:srgbClr val="212121"/>
                </a:solidFill>
                <a:latin typeface="Roboto"/>
                <a:ea typeface="Roboto"/>
                <a:cs typeface="Roboto"/>
                <a:sym typeface="Roboto"/>
              </a:rPr>
              <a:t>User</a:t>
            </a:r>
            <a:endParaRPr lang="en-US" sz="700" b="0" i="0" u="none" strike="noStrike" cap="none" dirty="0">
              <a:solidFill>
                <a:srgbClr val="212121"/>
              </a:solidFill>
              <a:latin typeface="Roboto"/>
              <a:ea typeface="Roboto"/>
              <a:cs typeface="Roboto"/>
              <a:sym typeface="Roboto"/>
            </a:endParaRPr>
          </a:p>
        </p:txBody>
      </p:sp>
      <p:grpSp>
        <p:nvGrpSpPr>
          <p:cNvPr id="8" name="Shape 459">
            <a:extLst>
              <a:ext uri="{FF2B5EF4-FFF2-40B4-BE49-F238E27FC236}">
                <a16:creationId xmlns:a16="http://schemas.microsoft.com/office/drawing/2014/main" id="{974F4B49-CEC6-4372-AA47-E84479219EF7}"/>
              </a:ext>
            </a:extLst>
          </p:cNvPr>
          <p:cNvGrpSpPr/>
          <p:nvPr/>
        </p:nvGrpSpPr>
        <p:grpSpPr>
          <a:xfrm>
            <a:off x="7562963" y="2530184"/>
            <a:ext cx="2143370" cy="1564978"/>
            <a:chOff x="2170233" y="794687"/>
            <a:chExt cx="849600" cy="1290645"/>
          </a:xfrm>
        </p:grpSpPr>
        <p:sp>
          <p:nvSpPr>
            <p:cNvPr id="9" name="Shape 460">
              <a:extLst>
                <a:ext uri="{FF2B5EF4-FFF2-40B4-BE49-F238E27FC236}">
                  <a16:creationId xmlns:a16="http://schemas.microsoft.com/office/drawing/2014/main" id="{5021BDF6-C16A-475E-B6B5-4D49AF45E24C}"/>
                </a:ext>
              </a:extLst>
            </p:cNvPr>
            <p:cNvSpPr/>
            <p:nvPr/>
          </p:nvSpPr>
          <p:spPr>
            <a:xfrm>
              <a:off x="2178033" y="794694"/>
              <a:ext cx="841800" cy="1290638"/>
            </a:xfrm>
            <a:prstGeom prst="roundRect">
              <a:avLst>
                <a:gd name="adj" fmla="val 827"/>
              </a:avLst>
            </a:prstGeom>
            <a:solidFill>
              <a:srgbClr val="E3F2FD"/>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9E9E9E"/>
                </a:solidFill>
                <a:latin typeface="Arial"/>
                <a:ea typeface="Arial"/>
                <a:cs typeface="Arial"/>
                <a:sym typeface="Arial"/>
              </a:endParaRPr>
            </a:p>
          </p:txBody>
        </p:sp>
        <p:sp>
          <p:nvSpPr>
            <p:cNvPr id="10" name="Shape 461">
              <a:extLst>
                <a:ext uri="{FF2B5EF4-FFF2-40B4-BE49-F238E27FC236}">
                  <a16:creationId xmlns:a16="http://schemas.microsoft.com/office/drawing/2014/main" id="{76FDB03F-5747-4A07-8C2E-BC555A5801A5}"/>
                </a:ext>
              </a:extLst>
            </p:cNvPr>
            <p:cNvSpPr txBox="1"/>
            <p:nvPr/>
          </p:nvSpPr>
          <p:spPr>
            <a:xfrm>
              <a:off x="2170233" y="794687"/>
              <a:ext cx="663445" cy="83100"/>
            </a:xfrm>
            <a:prstGeom prst="rect">
              <a:avLst/>
            </a:prstGeom>
            <a:noFill/>
            <a:ln>
              <a:noFill/>
            </a:ln>
          </p:spPr>
          <p:txBody>
            <a:bodyPr lIns="91425" tIns="64000" rIns="0" bIns="0" anchor="t" anchorCtr="0">
              <a:noAutofit/>
            </a:bodyPr>
            <a:lstStyle/>
            <a:p>
              <a:pPr marL="0" marR="0" lvl="0" indent="0" algn="l" rtl="0">
                <a:lnSpc>
                  <a:spcPct val="133333"/>
                </a:lnSpc>
                <a:spcBef>
                  <a:spcPts val="0"/>
                </a:spcBef>
                <a:spcAft>
                  <a:spcPts val="0"/>
                </a:spcAft>
                <a:buClr>
                  <a:srgbClr val="9E9E9E"/>
                </a:buClr>
                <a:buSzPct val="25000"/>
                <a:buFont typeface="Roboto"/>
                <a:buNone/>
              </a:pPr>
              <a:r>
                <a:rPr lang="en-US" sz="1000" b="0" i="0" u="none" strike="noStrike" cap="none" dirty="0">
                  <a:solidFill>
                    <a:srgbClr val="9E9E9E"/>
                  </a:solidFill>
                  <a:latin typeface="Roboto"/>
                  <a:ea typeface="Roboto"/>
                  <a:cs typeface="Roboto"/>
                  <a:sym typeface="Roboto"/>
                </a:rPr>
                <a:t>Calculations</a:t>
              </a:r>
              <a:endParaRPr lang="en-US" sz="750" b="0" i="0" u="none" strike="noStrike" cap="none" dirty="0">
                <a:solidFill>
                  <a:srgbClr val="9E9E9E"/>
                </a:solidFill>
                <a:latin typeface="Roboto"/>
                <a:ea typeface="Roboto"/>
                <a:cs typeface="Roboto"/>
                <a:sym typeface="Roboto"/>
              </a:endParaRPr>
            </a:p>
          </p:txBody>
        </p:sp>
      </p:grpSp>
      <p:grpSp>
        <p:nvGrpSpPr>
          <p:cNvPr id="11" name="Shape 468">
            <a:extLst>
              <a:ext uri="{FF2B5EF4-FFF2-40B4-BE49-F238E27FC236}">
                <a16:creationId xmlns:a16="http://schemas.microsoft.com/office/drawing/2014/main" id="{7637B4BD-AEF8-493A-8DE8-6E67EE7653BE}"/>
              </a:ext>
            </a:extLst>
          </p:cNvPr>
          <p:cNvGrpSpPr/>
          <p:nvPr/>
        </p:nvGrpSpPr>
        <p:grpSpPr>
          <a:xfrm>
            <a:off x="5246902" y="2441874"/>
            <a:ext cx="1796730" cy="2970923"/>
            <a:chOff x="2155013" y="1058312"/>
            <a:chExt cx="1033911" cy="485500"/>
          </a:xfrm>
        </p:grpSpPr>
        <p:sp>
          <p:nvSpPr>
            <p:cNvPr id="12" name="Shape 469">
              <a:extLst>
                <a:ext uri="{FF2B5EF4-FFF2-40B4-BE49-F238E27FC236}">
                  <a16:creationId xmlns:a16="http://schemas.microsoft.com/office/drawing/2014/main" id="{08710B3C-FF2B-419B-847E-AD586A3D3A49}"/>
                </a:ext>
              </a:extLst>
            </p:cNvPr>
            <p:cNvSpPr/>
            <p:nvPr/>
          </p:nvSpPr>
          <p:spPr>
            <a:xfrm>
              <a:off x="2155013" y="1058312"/>
              <a:ext cx="1033911" cy="485500"/>
            </a:xfrm>
            <a:prstGeom prst="roundRect">
              <a:avLst>
                <a:gd name="adj" fmla="val 827"/>
              </a:avLst>
            </a:prstGeom>
            <a:solidFill>
              <a:srgbClr val="E3F2FD"/>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9E9E9E"/>
                </a:solidFill>
                <a:latin typeface="Arial"/>
                <a:ea typeface="Arial"/>
                <a:cs typeface="Arial"/>
                <a:sym typeface="Arial"/>
              </a:endParaRPr>
            </a:p>
          </p:txBody>
        </p:sp>
        <p:sp>
          <p:nvSpPr>
            <p:cNvPr id="13" name="Shape 470">
              <a:extLst>
                <a:ext uri="{FF2B5EF4-FFF2-40B4-BE49-F238E27FC236}">
                  <a16:creationId xmlns:a16="http://schemas.microsoft.com/office/drawing/2014/main" id="{023BAFC0-59DA-459A-95FF-73001DFF598A}"/>
                </a:ext>
              </a:extLst>
            </p:cNvPr>
            <p:cNvSpPr txBox="1"/>
            <p:nvPr/>
          </p:nvSpPr>
          <p:spPr>
            <a:xfrm>
              <a:off x="2178555" y="1068667"/>
              <a:ext cx="958359" cy="83100"/>
            </a:xfrm>
            <a:prstGeom prst="rect">
              <a:avLst/>
            </a:prstGeom>
            <a:noFill/>
            <a:ln>
              <a:noFill/>
            </a:ln>
          </p:spPr>
          <p:txBody>
            <a:bodyPr lIns="91425" tIns="64000" rIns="0" bIns="0" anchor="t" anchorCtr="0">
              <a:noAutofit/>
            </a:bodyPr>
            <a:lstStyle/>
            <a:p>
              <a:pPr marL="0" marR="0" lvl="0" indent="0" algn="l" rtl="0">
                <a:lnSpc>
                  <a:spcPct val="133333"/>
                </a:lnSpc>
                <a:spcBef>
                  <a:spcPts val="0"/>
                </a:spcBef>
                <a:spcAft>
                  <a:spcPts val="0"/>
                </a:spcAft>
                <a:buClr>
                  <a:srgbClr val="9E9E9E"/>
                </a:buClr>
                <a:buSzPct val="25000"/>
                <a:buFont typeface="Roboto"/>
                <a:buNone/>
              </a:pPr>
              <a:r>
                <a:rPr lang="en-US" sz="1000" b="0" i="0" u="none" strike="noStrike" cap="none" dirty="0">
                  <a:solidFill>
                    <a:srgbClr val="9E9E9E"/>
                  </a:solidFill>
                  <a:latin typeface="Roboto"/>
                  <a:ea typeface="Roboto"/>
                  <a:cs typeface="Roboto"/>
                  <a:sym typeface="Roboto"/>
                </a:rPr>
                <a:t>Inputs Outputs  Group</a:t>
              </a:r>
            </a:p>
          </p:txBody>
        </p:sp>
      </p:grpSp>
      <p:grpSp>
        <p:nvGrpSpPr>
          <p:cNvPr id="14" name="Shape 471">
            <a:extLst>
              <a:ext uri="{FF2B5EF4-FFF2-40B4-BE49-F238E27FC236}">
                <a16:creationId xmlns:a16="http://schemas.microsoft.com/office/drawing/2014/main" id="{69A8A17D-F21D-4DBE-B49F-29FADD7D0F20}"/>
              </a:ext>
            </a:extLst>
          </p:cNvPr>
          <p:cNvGrpSpPr/>
          <p:nvPr/>
        </p:nvGrpSpPr>
        <p:grpSpPr>
          <a:xfrm>
            <a:off x="5379323" y="3497668"/>
            <a:ext cx="1419656" cy="868680"/>
            <a:chOff x="5855871" y="3450876"/>
            <a:chExt cx="1419656" cy="868680"/>
          </a:xfrm>
        </p:grpSpPr>
        <p:sp>
          <p:nvSpPr>
            <p:cNvPr id="15" name="Shape 472">
              <a:extLst>
                <a:ext uri="{FF2B5EF4-FFF2-40B4-BE49-F238E27FC236}">
                  <a16:creationId xmlns:a16="http://schemas.microsoft.com/office/drawing/2014/main" id="{583310C8-0B95-480B-BAF1-7ABB756FF65C}"/>
                </a:ext>
              </a:extLst>
            </p:cNvPr>
            <p:cNvSpPr/>
            <p:nvPr/>
          </p:nvSpPr>
          <p:spPr>
            <a:xfrm>
              <a:off x="5903927" y="3496596"/>
              <a:ext cx="1371600" cy="822960"/>
            </a:xfrm>
            <a:prstGeom prst="roundRect">
              <a:avLst>
                <a:gd name="adj" fmla="val 1674"/>
              </a:avLst>
            </a:prstGeom>
            <a:solidFill>
              <a:schemeClr val="lt1"/>
            </a:solidFill>
            <a:ln>
              <a:noFill/>
            </a:ln>
            <a:effectLst>
              <a:outerShdw blurRad="19050" dist="6350" dir="5400000" algn="ctr" rotWithShape="0">
                <a:schemeClr val="dk1">
                  <a:alpha val="44710"/>
                </a:schemeClr>
              </a:outerShdw>
            </a:effectLst>
          </p:spPr>
          <p:txBody>
            <a:bodyPr lIns="0" tIns="0" rIns="0" bIns="0" anchor="t" anchorCtr="0">
              <a:noAutofit/>
            </a:bodyPr>
            <a:lstStyle/>
            <a:p>
              <a:pPr marL="0" marR="0" lvl="0" indent="0" algn="l" rtl="0">
                <a:lnSpc>
                  <a:spcPct val="121428"/>
                </a:lnSpc>
                <a:spcBef>
                  <a:spcPts val="0"/>
                </a:spcBef>
                <a:spcAft>
                  <a:spcPts val="0"/>
                </a:spcAft>
                <a:buClr>
                  <a:srgbClr val="000000"/>
                </a:buClr>
                <a:buFont typeface="Arial"/>
                <a:buNone/>
              </a:pPr>
              <a:endParaRPr sz="700" b="0" i="0" u="none" strike="noStrike" cap="none">
                <a:solidFill>
                  <a:schemeClr val="dk1"/>
                </a:solidFill>
                <a:latin typeface="Roboto"/>
                <a:ea typeface="Roboto"/>
                <a:cs typeface="Roboto"/>
                <a:sym typeface="Roboto"/>
              </a:endParaRPr>
            </a:p>
          </p:txBody>
        </p:sp>
        <p:sp>
          <p:nvSpPr>
            <p:cNvPr id="16" name="Shape 473">
              <a:extLst>
                <a:ext uri="{FF2B5EF4-FFF2-40B4-BE49-F238E27FC236}">
                  <a16:creationId xmlns:a16="http://schemas.microsoft.com/office/drawing/2014/main" id="{4521FD2D-1FA3-4C15-BBCA-8F210A6DEF3C}"/>
                </a:ext>
              </a:extLst>
            </p:cNvPr>
            <p:cNvSpPr/>
            <p:nvPr/>
          </p:nvSpPr>
          <p:spPr>
            <a:xfrm>
              <a:off x="5855871" y="3450876"/>
              <a:ext cx="1371600" cy="822960"/>
            </a:xfrm>
            <a:prstGeom prst="roundRect">
              <a:avLst>
                <a:gd name="adj" fmla="val 1674"/>
              </a:avLst>
            </a:prstGeom>
            <a:solidFill>
              <a:schemeClr val="lt1"/>
            </a:solidFill>
            <a:ln>
              <a:noFill/>
            </a:ln>
            <a:effectLst>
              <a:outerShdw blurRad="38100" dist="12700" dir="5400000" algn="ctr" rotWithShape="0">
                <a:schemeClr val="dk1">
                  <a:alpha val="44710"/>
                </a:schemeClr>
              </a:outerShdw>
            </a:effectLst>
          </p:spPr>
          <p:txBody>
            <a:bodyPr lIns="548640" tIns="73150" rIns="45700" bIns="256025" anchor="t" anchorCtr="0">
              <a:noAutofit/>
            </a:bodyPr>
            <a:lstStyle/>
            <a:p>
              <a:pPr marL="0" marR="0" lvl="0" indent="0" algn="l" rtl="0">
                <a:lnSpc>
                  <a:spcPct val="113333"/>
                </a:lnSpc>
                <a:spcBef>
                  <a:spcPts val="0"/>
                </a:spcBef>
                <a:spcAft>
                  <a:spcPts val="0"/>
                </a:spcAft>
                <a:buClr>
                  <a:srgbClr val="212121"/>
                </a:buClr>
                <a:buSzPct val="25000"/>
                <a:buFont typeface="Roboto"/>
                <a:buNone/>
              </a:pPr>
              <a:r>
                <a:rPr lang="en-US" sz="1000" b="0" i="0" u="none" strike="noStrike" cap="none" dirty="0">
                  <a:solidFill>
                    <a:srgbClr val="212121"/>
                  </a:solidFill>
                  <a:latin typeface="Roboto"/>
                  <a:ea typeface="Roboto"/>
                  <a:cs typeface="Roboto"/>
                  <a:sym typeface="Roboto"/>
                </a:rPr>
                <a:t>Reports</a:t>
              </a:r>
              <a:br>
                <a:rPr lang="en-US" sz="700" b="0" i="0" u="none" strike="noStrike" cap="none" dirty="0">
                  <a:solidFill>
                    <a:srgbClr val="212121"/>
                  </a:solidFill>
                  <a:latin typeface="Roboto"/>
                  <a:ea typeface="Roboto"/>
                  <a:cs typeface="Roboto"/>
                  <a:sym typeface="Roboto"/>
                </a:rPr>
              </a:br>
              <a:r>
                <a:rPr lang="en-US" sz="700" b="0" i="0" u="none" strike="noStrike" cap="none" dirty="0">
                  <a:solidFill>
                    <a:srgbClr val="757575"/>
                  </a:solidFill>
                  <a:latin typeface="Roboto"/>
                  <a:ea typeface="Roboto"/>
                  <a:cs typeface="Roboto"/>
                  <a:sym typeface="Roboto"/>
                </a:rPr>
                <a:t>Summary and Individual</a:t>
              </a:r>
            </a:p>
          </p:txBody>
        </p:sp>
        <p:sp>
          <p:nvSpPr>
            <p:cNvPr id="17" name="Shape 475">
              <a:extLst>
                <a:ext uri="{FF2B5EF4-FFF2-40B4-BE49-F238E27FC236}">
                  <a16:creationId xmlns:a16="http://schemas.microsoft.com/office/drawing/2014/main" id="{561D7720-E8A8-4F9C-8D07-7A3424929712}"/>
                </a:ext>
              </a:extLst>
            </p:cNvPr>
            <p:cNvSpPr txBox="1"/>
            <p:nvPr/>
          </p:nvSpPr>
          <p:spPr>
            <a:xfrm>
              <a:off x="6401425" y="3957415"/>
              <a:ext cx="688500" cy="99900"/>
            </a:xfrm>
            <a:prstGeom prst="rect">
              <a:avLst/>
            </a:prstGeom>
            <a:noFill/>
            <a:ln>
              <a:noFill/>
            </a:ln>
          </p:spPr>
          <p:txBody>
            <a:bodyPr lIns="0" tIns="0" rIns="0" bIns="0" anchor="t" anchorCtr="0">
              <a:noAutofit/>
            </a:bodyPr>
            <a:lstStyle/>
            <a:p>
              <a:pPr marL="0" marR="0" lvl="0" indent="0" algn="l" rtl="0">
                <a:lnSpc>
                  <a:spcPct val="100000"/>
                </a:lnSpc>
                <a:spcBef>
                  <a:spcPts val="0"/>
                </a:spcBef>
                <a:spcAft>
                  <a:spcPts val="0"/>
                </a:spcAft>
                <a:buClr>
                  <a:srgbClr val="9E9E9E"/>
                </a:buClr>
                <a:buSzPct val="25000"/>
                <a:buFont typeface="Roboto"/>
                <a:buNone/>
              </a:pPr>
              <a:r>
                <a:rPr lang="en-US" sz="650" b="0" i="0" u="none" strike="noStrike" cap="none" dirty="0">
                  <a:solidFill>
                    <a:srgbClr val="9E9E9E"/>
                  </a:solidFill>
                  <a:latin typeface="Roboto"/>
                  <a:ea typeface="Roboto"/>
                  <a:cs typeface="Roboto"/>
                  <a:sym typeface="Roboto"/>
                </a:rPr>
                <a:t>Multiple </a:t>
              </a:r>
              <a:r>
                <a:rPr lang="en-US" sz="650" dirty="0">
                  <a:solidFill>
                    <a:srgbClr val="9E9E9E"/>
                  </a:solidFill>
                  <a:latin typeface="Roboto"/>
                  <a:ea typeface="Roboto"/>
                  <a:cs typeface="Roboto"/>
                  <a:sym typeface="Roboto"/>
                </a:rPr>
                <a:t>tabs</a:t>
              </a:r>
              <a:endParaRPr lang="en-US" sz="650" b="0" i="0" u="none" strike="noStrike" cap="none" dirty="0">
                <a:solidFill>
                  <a:srgbClr val="9E9E9E"/>
                </a:solidFill>
                <a:latin typeface="Roboto"/>
                <a:ea typeface="Roboto"/>
                <a:cs typeface="Roboto"/>
                <a:sym typeface="Roboto"/>
              </a:endParaRPr>
            </a:p>
          </p:txBody>
        </p:sp>
        <p:cxnSp>
          <p:nvCxnSpPr>
            <p:cNvPr id="18" name="Shape 476">
              <a:extLst>
                <a:ext uri="{FF2B5EF4-FFF2-40B4-BE49-F238E27FC236}">
                  <a16:creationId xmlns:a16="http://schemas.microsoft.com/office/drawing/2014/main" id="{75FCE675-33D1-4E78-936D-055038116952}"/>
                </a:ext>
              </a:extLst>
            </p:cNvPr>
            <p:cNvCxnSpPr>
              <a:cxnSpLocks/>
            </p:cNvCxnSpPr>
            <p:nvPr/>
          </p:nvCxnSpPr>
          <p:spPr>
            <a:xfrm>
              <a:off x="6424815" y="3957415"/>
              <a:ext cx="709972" cy="0"/>
            </a:xfrm>
            <a:prstGeom prst="straightConnector1">
              <a:avLst/>
            </a:prstGeom>
            <a:noFill/>
            <a:ln w="9525" cap="flat" cmpd="sng">
              <a:solidFill>
                <a:srgbClr val="E0E0E0"/>
              </a:solidFill>
              <a:prstDash val="solid"/>
              <a:round/>
              <a:headEnd type="none" w="med" len="med"/>
              <a:tailEnd type="none" w="med" len="med"/>
            </a:ln>
          </p:spPr>
        </p:cxnSp>
      </p:grpSp>
      <p:cxnSp>
        <p:nvCxnSpPr>
          <p:cNvPr id="19" name="Shape 489">
            <a:extLst>
              <a:ext uri="{FF2B5EF4-FFF2-40B4-BE49-F238E27FC236}">
                <a16:creationId xmlns:a16="http://schemas.microsoft.com/office/drawing/2014/main" id="{A2D8AB19-A271-452D-BD8F-E5E54CDB3158}"/>
              </a:ext>
            </a:extLst>
          </p:cNvPr>
          <p:cNvCxnSpPr>
            <a:cxnSpLocks/>
            <a:stCxn id="7" idx="3"/>
            <a:endCxn id="24" idx="1"/>
          </p:cNvCxnSpPr>
          <p:nvPr/>
        </p:nvCxnSpPr>
        <p:spPr>
          <a:xfrm flipV="1">
            <a:off x="1601953" y="3148799"/>
            <a:ext cx="468131" cy="132"/>
          </a:xfrm>
          <a:prstGeom prst="bentConnector3">
            <a:avLst>
              <a:gd name="adj1" fmla="val 50000"/>
            </a:avLst>
          </a:prstGeom>
          <a:noFill/>
          <a:ln w="9525" cap="flat" cmpd="sng">
            <a:solidFill>
              <a:srgbClr val="3A7DF0"/>
            </a:solidFill>
            <a:prstDash val="solid"/>
            <a:round/>
            <a:headEnd type="none" w="med" len="med"/>
            <a:tailEnd type="triangle" w="med" len="med"/>
          </a:ln>
        </p:spPr>
      </p:cxnSp>
      <p:cxnSp>
        <p:nvCxnSpPr>
          <p:cNvPr id="20" name="Shape 492">
            <a:extLst>
              <a:ext uri="{FF2B5EF4-FFF2-40B4-BE49-F238E27FC236}">
                <a16:creationId xmlns:a16="http://schemas.microsoft.com/office/drawing/2014/main" id="{CB97ECAA-71DE-446E-80F7-FBA07B196667}"/>
              </a:ext>
            </a:extLst>
          </p:cNvPr>
          <p:cNvCxnSpPr>
            <a:cxnSpLocks/>
          </p:cNvCxnSpPr>
          <p:nvPr/>
        </p:nvCxnSpPr>
        <p:spPr>
          <a:xfrm>
            <a:off x="3771900" y="2959692"/>
            <a:ext cx="1623012" cy="0"/>
          </a:xfrm>
          <a:prstGeom prst="straightConnector1">
            <a:avLst/>
          </a:prstGeom>
          <a:noFill/>
          <a:ln w="9525" cap="flat" cmpd="sng">
            <a:solidFill>
              <a:srgbClr val="3A7DF0"/>
            </a:solidFill>
            <a:prstDash val="solid"/>
            <a:round/>
            <a:headEnd type="none" w="med" len="med"/>
            <a:tailEnd type="triangle" w="med" len="med"/>
          </a:ln>
        </p:spPr>
      </p:cxnSp>
      <p:sp>
        <p:nvSpPr>
          <p:cNvPr id="21" name="Shape 494">
            <a:extLst>
              <a:ext uri="{FF2B5EF4-FFF2-40B4-BE49-F238E27FC236}">
                <a16:creationId xmlns:a16="http://schemas.microsoft.com/office/drawing/2014/main" id="{49923D7E-AB01-489F-97C2-35575DA5A896}"/>
              </a:ext>
            </a:extLst>
          </p:cNvPr>
          <p:cNvSpPr/>
          <p:nvPr/>
        </p:nvSpPr>
        <p:spPr>
          <a:xfrm>
            <a:off x="440893" y="1402142"/>
            <a:ext cx="10916220" cy="502296"/>
          </a:xfrm>
          <a:prstGeom prst="roundRect">
            <a:avLst>
              <a:gd name="adj" fmla="val 1674"/>
            </a:avLst>
          </a:prstGeom>
          <a:solidFill>
            <a:srgbClr val="519BF7"/>
          </a:solidFill>
          <a:ln>
            <a:noFill/>
          </a:ln>
          <a:effectLst>
            <a:outerShdw blurRad="38100" dist="38100" dir="5400000" sx="99000" sy="99000" algn="ctr" rotWithShape="0">
              <a:srgbClr val="000000">
                <a:alpha val="15690"/>
              </a:srgbClr>
            </a:outerShdw>
          </a:effectLst>
        </p:spPr>
        <p:txBody>
          <a:bodyPr lIns="457200" tIns="64008" rIns="0" bIns="0" anchor="t" anchorCtr="0">
            <a:noAutofit/>
          </a:bodyPr>
          <a:lstStyle/>
          <a:p>
            <a:pPr marL="0" marR="0" lvl="0" indent="0" algn="l" rtl="0">
              <a:lnSpc>
                <a:spcPct val="100000"/>
              </a:lnSpc>
              <a:spcBef>
                <a:spcPts val="500"/>
              </a:spcBef>
              <a:spcAft>
                <a:spcPts val="0"/>
              </a:spcAft>
              <a:buClr>
                <a:srgbClr val="FFFFFF"/>
              </a:buClr>
              <a:buSzPct val="25000"/>
              <a:buFont typeface="Roboto"/>
              <a:buNone/>
            </a:pPr>
            <a:r>
              <a:rPr lang="en-US" sz="1200" b="0" i="0" u="none" strike="noStrike" cap="none" dirty="0">
                <a:solidFill>
                  <a:srgbClr val="FFFFFF"/>
                </a:solidFill>
                <a:latin typeface="Roboto"/>
                <a:ea typeface="Roboto"/>
                <a:cs typeface="Roboto"/>
                <a:sym typeface="Roboto"/>
              </a:rPr>
              <a:t>Architecture: </a:t>
            </a:r>
            <a:r>
              <a:rPr lang="en-US" sz="1200" dirty="0">
                <a:solidFill>
                  <a:schemeClr val="lt1"/>
                </a:solidFill>
                <a:latin typeface="Roboto"/>
                <a:ea typeface="Roboto"/>
                <a:cs typeface="Roboto"/>
                <a:sym typeface="Roboto"/>
              </a:rPr>
              <a:t>CLEANED tools</a:t>
            </a:r>
          </a:p>
        </p:txBody>
      </p:sp>
      <p:grpSp>
        <p:nvGrpSpPr>
          <p:cNvPr id="22" name="Group 21">
            <a:extLst>
              <a:ext uri="{FF2B5EF4-FFF2-40B4-BE49-F238E27FC236}">
                <a16:creationId xmlns:a16="http://schemas.microsoft.com/office/drawing/2014/main" id="{C946ED0E-9390-4472-A516-3A961269C2DB}"/>
              </a:ext>
            </a:extLst>
          </p:cNvPr>
          <p:cNvGrpSpPr/>
          <p:nvPr/>
        </p:nvGrpSpPr>
        <p:grpSpPr>
          <a:xfrm>
            <a:off x="2070084" y="2721233"/>
            <a:ext cx="1622651" cy="822960"/>
            <a:chOff x="2504898" y="1236191"/>
            <a:chExt cx="1622651" cy="822960"/>
          </a:xfrm>
        </p:grpSpPr>
        <p:sp>
          <p:nvSpPr>
            <p:cNvPr id="23" name="Shape 610">
              <a:extLst>
                <a:ext uri="{FF2B5EF4-FFF2-40B4-BE49-F238E27FC236}">
                  <a16:creationId xmlns:a16="http://schemas.microsoft.com/office/drawing/2014/main" id="{24186771-7E41-4722-9175-AE69FB114E0C}"/>
                </a:ext>
              </a:extLst>
            </p:cNvPr>
            <p:cNvSpPr/>
            <p:nvPr/>
          </p:nvSpPr>
          <p:spPr>
            <a:xfrm>
              <a:off x="2508871" y="1236191"/>
              <a:ext cx="1618678"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429750" tIns="118850" rIns="45700" bIns="146300" anchor="ctr" anchorCtr="0">
              <a:noAutofit/>
            </a:bodyPr>
            <a:lstStyle/>
            <a:p>
              <a:pPr marL="0" marR="0" lvl="0" indent="0" algn="l" rtl="0">
                <a:lnSpc>
                  <a:spcPct val="100000"/>
                </a:lnSpc>
                <a:spcBef>
                  <a:spcPts val="0"/>
                </a:spcBef>
                <a:spcAft>
                  <a:spcPts val="0"/>
                </a:spcAft>
                <a:buClr>
                  <a:srgbClr val="757575"/>
                </a:buClr>
                <a:buSzPct val="25000"/>
                <a:buFont typeface="Roboto"/>
                <a:buNone/>
              </a:pPr>
              <a:r>
                <a:rPr lang="en-US" sz="1200" b="0" i="0" u="none" strike="noStrike" cap="none" dirty="0">
                  <a:solidFill>
                    <a:srgbClr val="757575"/>
                  </a:solidFill>
                  <a:latin typeface="Roboto"/>
                  <a:ea typeface="Roboto"/>
                  <a:cs typeface="Roboto"/>
                  <a:sym typeface="Roboto"/>
                </a:rPr>
                <a:t>CLEANED tool</a:t>
              </a:r>
            </a:p>
          </p:txBody>
        </p:sp>
        <p:pic>
          <p:nvPicPr>
            <p:cNvPr id="24" name="Picture 23">
              <a:extLst>
                <a:ext uri="{FF2B5EF4-FFF2-40B4-BE49-F238E27FC236}">
                  <a16:creationId xmlns:a16="http://schemas.microsoft.com/office/drawing/2014/main" id="{299758E8-8A53-4853-9CA5-B3FE7D20BE18}"/>
                </a:ext>
              </a:extLst>
            </p:cNvPr>
            <p:cNvPicPr>
              <a:picLocks noChangeAspect="1"/>
            </p:cNvPicPr>
            <p:nvPr/>
          </p:nvPicPr>
          <p:blipFill>
            <a:blip r:embed="rId3"/>
            <a:stretch>
              <a:fillRect/>
            </a:stretch>
          </p:blipFill>
          <p:spPr>
            <a:xfrm>
              <a:off x="2504898" y="1435157"/>
              <a:ext cx="457200" cy="457200"/>
            </a:xfrm>
            <a:prstGeom prst="rect">
              <a:avLst/>
            </a:prstGeom>
          </p:spPr>
        </p:pic>
      </p:grpSp>
      <p:grpSp>
        <p:nvGrpSpPr>
          <p:cNvPr id="25" name="Group 24">
            <a:extLst>
              <a:ext uri="{FF2B5EF4-FFF2-40B4-BE49-F238E27FC236}">
                <a16:creationId xmlns:a16="http://schemas.microsoft.com/office/drawing/2014/main" id="{4FBF4B37-83E0-4629-AAD7-0A21C97B047B}"/>
              </a:ext>
            </a:extLst>
          </p:cNvPr>
          <p:cNvGrpSpPr/>
          <p:nvPr/>
        </p:nvGrpSpPr>
        <p:grpSpPr>
          <a:xfrm>
            <a:off x="5395993" y="2764033"/>
            <a:ext cx="1371600" cy="548640"/>
            <a:chOff x="5040056" y="3688038"/>
            <a:chExt cx="1371600" cy="548640"/>
          </a:xfrm>
        </p:grpSpPr>
        <p:sp>
          <p:nvSpPr>
            <p:cNvPr id="26" name="Shape 610">
              <a:extLst>
                <a:ext uri="{FF2B5EF4-FFF2-40B4-BE49-F238E27FC236}">
                  <a16:creationId xmlns:a16="http://schemas.microsoft.com/office/drawing/2014/main" id="{972D5620-DA4C-4A88-96A3-A4004B2B1361}"/>
                </a:ext>
              </a:extLst>
            </p:cNvPr>
            <p:cNvSpPr/>
            <p:nvPr/>
          </p:nvSpPr>
          <p:spPr>
            <a:xfrm>
              <a:off x="5040056" y="3688038"/>
              <a:ext cx="1371600" cy="54864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429750" tIns="118850" rIns="45700" bIns="146300" anchor="ctr" anchorCtr="0">
              <a:noAutofit/>
            </a:bodyPr>
            <a:lstStyle/>
            <a:p>
              <a:pPr marL="0" marR="0" lvl="0" indent="0" algn="l" rtl="0">
                <a:lnSpc>
                  <a:spcPct val="100000"/>
                </a:lnSpc>
                <a:spcBef>
                  <a:spcPts val="0"/>
                </a:spcBef>
                <a:spcAft>
                  <a:spcPts val="0"/>
                </a:spcAft>
                <a:buClr>
                  <a:srgbClr val="757575"/>
                </a:buClr>
                <a:buSzPct val="25000"/>
                <a:buFont typeface="Roboto"/>
                <a:buNone/>
              </a:pPr>
              <a:r>
                <a:rPr lang="en-US" sz="700" b="0" i="0" u="none" strike="noStrike" cap="none" dirty="0">
                  <a:solidFill>
                    <a:srgbClr val="757575"/>
                  </a:solidFill>
                  <a:latin typeface="Roboto"/>
                  <a:ea typeface="Roboto"/>
                  <a:cs typeface="Roboto"/>
                  <a:sym typeface="Roboto"/>
                </a:rPr>
                <a:t>INPUT </a:t>
              </a:r>
              <a:r>
                <a:rPr lang="en-US" sz="700" dirty="0">
                  <a:solidFill>
                    <a:srgbClr val="757575"/>
                  </a:solidFill>
                  <a:latin typeface="Roboto"/>
                  <a:ea typeface="Roboto"/>
                  <a:cs typeface="Roboto"/>
                  <a:sym typeface="Roboto"/>
                </a:rPr>
                <a:t>tab</a:t>
              </a:r>
              <a:endParaRPr lang="en-US" sz="700" b="0" i="0" u="none" strike="noStrike" cap="none" dirty="0">
                <a:solidFill>
                  <a:srgbClr val="757575"/>
                </a:solidFill>
                <a:latin typeface="Roboto"/>
                <a:ea typeface="Roboto"/>
                <a:cs typeface="Roboto"/>
                <a:sym typeface="Roboto"/>
              </a:endParaRPr>
            </a:p>
          </p:txBody>
        </p:sp>
        <p:pic>
          <p:nvPicPr>
            <p:cNvPr id="27" name="Picture 26">
              <a:extLst>
                <a:ext uri="{FF2B5EF4-FFF2-40B4-BE49-F238E27FC236}">
                  <a16:creationId xmlns:a16="http://schemas.microsoft.com/office/drawing/2014/main" id="{A05A486B-DF66-4FA1-9FED-CB52D41E862F}"/>
                </a:ext>
              </a:extLst>
            </p:cNvPr>
            <p:cNvPicPr>
              <a:picLocks noChangeAspect="1"/>
            </p:cNvPicPr>
            <p:nvPr/>
          </p:nvPicPr>
          <p:blipFill>
            <a:blip r:embed="rId4"/>
            <a:stretch>
              <a:fillRect/>
            </a:stretch>
          </p:blipFill>
          <p:spPr>
            <a:xfrm>
              <a:off x="5088151" y="3744322"/>
              <a:ext cx="274320" cy="274320"/>
            </a:xfrm>
            <a:prstGeom prst="rect">
              <a:avLst/>
            </a:prstGeom>
          </p:spPr>
        </p:pic>
      </p:grpSp>
      <p:pic>
        <p:nvPicPr>
          <p:cNvPr id="28" name="Picture 27">
            <a:extLst>
              <a:ext uri="{FF2B5EF4-FFF2-40B4-BE49-F238E27FC236}">
                <a16:creationId xmlns:a16="http://schemas.microsoft.com/office/drawing/2014/main" id="{A15B1995-6506-4FA1-888B-B9A0029BE333}"/>
              </a:ext>
            </a:extLst>
          </p:cNvPr>
          <p:cNvPicPr>
            <a:picLocks noChangeAspect="1"/>
          </p:cNvPicPr>
          <p:nvPr/>
        </p:nvPicPr>
        <p:blipFill>
          <a:blip r:embed="rId5"/>
          <a:stretch>
            <a:fillRect/>
          </a:stretch>
        </p:blipFill>
        <p:spPr>
          <a:xfrm>
            <a:off x="5387634" y="3626229"/>
            <a:ext cx="457200" cy="457200"/>
          </a:xfrm>
          <a:prstGeom prst="rect">
            <a:avLst/>
          </a:prstGeom>
        </p:spPr>
      </p:pic>
      <p:cxnSp>
        <p:nvCxnSpPr>
          <p:cNvPr id="29" name="Shape 482">
            <a:extLst>
              <a:ext uri="{FF2B5EF4-FFF2-40B4-BE49-F238E27FC236}">
                <a16:creationId xmlns:a16="http://schemas.microsoft.com/office/drawing/2014/main" id="{D2BAC090-5C82-42A0-A59B-F85B673792DB}"/>
              </a:ext>
            </a:extLst>
          </p:cNvPr>
          <p:cNvCxnSpPr>
            <a:cxnSpLocks/>
          </p:cNvCxnSpPr>
          <p:nvPr/>
        </p:nvCxnSpPr>
        <p:spPr>
          <a:xfrm>
            <a:off x="6009036" y="3224188"/>
            <a:ext cx="0" cy="319200"/>
          </a:xfrm>
          <a:prstGeom prst="straightConnector1">
            <a:avLst/>
          </a:prstGeom>
          <a:noFill/>
          <a:ln w="9525" cap="flat" cmpd="sng">
            <a:solidFill>
              <a:srgbClr val="3A7DF0"/>
            </a:solidFill>
            <a:prstDash val="solid"/>
            <a:round/>
            <a:headEnd type="triangle" w="med" len="med"/>
            <a:tailEnd type="triangle" w="med" len="med"/>
          </a:ln>
        </p:spPr>
      </p:cxnSp>
      <p:cxnSp>
        <p:nvCxnSpPr>
          <p:cNvPr id="45" name="Shape 2837">
            <a:extLst>
              <a:ext uri="{FF2B5EF4-FFF2-40B4-BE49-F238E27FC236}">
                <a16:creationId xmlns:a16="http://schemas.microsoft.com/office/drawing/2014/main" id="{81DD365C-AD1C-401F-B7E4-81D0039F6099}"/>
              </a:ext>
            </a:extLst>
          </p:cNvPr>
          <p:cNvCxnSpPr>
            <a:cxnSpLocks/>
          </p:cNvCxnSpPr>
          <p:nvPr/>
        </p:nvCxnSpPr>
        <p:spPr>
          <a:xfrm rot="16200000" flipH="1">
            <a:off x="4353702" y="3806279"/>
            <a:ext cx="1869956" cy="176777"/>
          </a:xfrm>
          <a:prstGeom prst="bentConnector2">
            <a:avLst/>
          </a:prstGeom>
          <a:noFill/>
          <a:ln w="9525" cap="flat" cmpd="sng">
            <a:solidFill>
              <a:srgbClr val="9E9E9E"/>
            </a:solidFill>
            <a:prstDash val="sysDash"/>
            <a:round/>
            <a:headEnd type="none" w="sm" len="sm"/>
            <a:tailEnd type="triangle" w="med" len="med"/>
          </a:ln>
        </p:spPr>
      </p:cxnSp>
      <p:cxnSp>
        <p:nvCxnSpPr>
          <p:cNvPr id="47" name="Shape 5098">
            <a:extLst>
              <a:ext uri="{FF2B5EF4-FFF2-40B4-BE49-F238E27FC236}">
                <a16:creationId xmlns:a16="http://schemas.microsoft.com/office/drawing/2014/main" id="{A4509945-BBC4-4C57-ABDE-BCED6F6FDF2F}"/>
              </a:ext>
            </a:extLst>
          </p:cNvPr>
          <p:cNvCxnSpPr>
            <a:cxnSpLocks/>
            <a:stCxn id="12" idx="3"/>
            <a:endCxn id="9" idx="1"/>
          </p:cNvCxnSpPr>
          <p:nvPr/>
        </p:nvCxnSpPr>
        <p:spPr>
          <a:xfrm flipV="1">
            <a:off x="7043632" y="3312677"/>
            <a:ext cx="539009" cy="614659"/>
          </a:xfrm>
          <a:prstGeom prst="bentConnector3">
            <a:avLst>
              <a:gd name="adj1" fmla="val 50000"/>
            </a:avLst>
          </a:prstGeom>
          <a:noFill/>
          <a:ln w="9525" cap="flat" cmpd="sng">
            <a:solidFill>
              <a:srgbClr val="9E9E9E"/>
            </a:solidFill>
            <a:prstDash val="solid"/>
            <a:round/>
            <a:headEnd type="triangle" w="med" len="med"/>
            <a:tailEnd type="triangle" w="med" len="med"/>
          </a:ln>
        </p:spPr>
      </p:cxnSp>
      <p:pic>
        <p:nvPicPr>
          <p:cNvPr id="48" name="Picture 47">
            <a:extLst>
              <a:ext uri="{FF2B5EF4-FFF2-40B4-BE49-F238E27FC236}">
                <a16:creationId xmlns:a16="http://schemas.microsoft.com/office/drawing/2014/main" id="{B0728479-1428-4166-A9CB-A0DBE8F32BDF}"/>
              </a:ext>
            </a:extLst>
          </p:cNvPr>
          <p:cNvPicPr>
            <a:picLocks noChangeAspect="1"/>
          </p:cNvPicPr>
          <p:nvPr/>
        </p:nvPicPr>
        <p:blipFill>
          <a:blip r:embed="rId6"/>
          <a:stretch>
            <a:fillRect/>
          </a:stretch>
        </p:blipFill>
        <p:spPr>
          <a:xfrm>
            <a:off x="870718" y="2835636"/>
            <a:ext cx="457200" cy="457200"/>
          </a:xfrm>
          <a:prstGeom prst="rect">
            <a:avLst/>
          </a:prstGeom>
        </p:spPr>
      </p:pic>
      <p:grpSp>
        <p:nvGrpSpPr>
          <p:cNvPr id="53" name="Shape 471">
            <a:extLst>
              <a:ext uri="{FF2B5EF4-FFF2-40B4-BE49-F238E27FC236}">
                <a16:creationId xmlns:a16="http://schemas.microsoft.com/office/drawing/2014/main" id="{E176AF20-9DF7-48D5-AD57-E17581F474F3}"/>
              </a:ext>
            </a:extLst>
          </p:cNvPr>
          <p:cNvGrpSpPr/>
          <p:nvPr/>
        </p:nvGrpSpPr>
        <p:grpSpPr>
          <a:xfrm>
            <a:off x="5381187" y="4425047"/>
            <a:ext cx="1419656" cy="868680"/>
            <a:chOff x="5855871" y="3450876"/>
            <a:chExt cx="1419656" cy="868680"/>
          </a:xfrm>
        </p:grpSpPr>
        <p:sp>
          <p:nvSpPr>
            <p:cNvPr id="54" name="Shape 472">
              <a:extLst>
                <a:ext uri="{FF2B5EF4-FFF2-40B4-BE49-F238E27FC236}">
                  <a16:creationId xmlns:a16="http://schemas.microsoft.com/office/drawing/2014/main" id="{22D85035-2FD0-44E1-AF50-04D89B6DF436}"/>
                </a:ext>
              </a:extLst>
            </p:cNvPr>
            <p:cNvSpPr/>
            <p:nvPr/>
          </p:nvSpPr>
          <p:spPr>
            <a:xfrm>
              <a:off x="5903927" y="3496596"/>
              <a:ext cx="1371600" cy="822960"/>
            </a:xfrm>
            <a:prstGeom prst="roundRect">
              <a:avLst>
                <a:gd name="adj" fmla="val 1674"/>
              </a:avLst>
            </a:prstGeom>
            <a:solidFill>
              <a:schemeClr val="lt1"/>
            </a:solidFill>
            <a:ln>
              <a:noFill/>
            </a:ln>
            <a:effectLst>
              <a:outerShdw blurRad="19050" dist="6350" dir="5400000" algn="ctr" rotWithShape="0">
                <a:schemeClr val="dk1">
                  <a:alpha val="44710"/>
                </a:schemeClr>
              </a:outerShdw>
            </a:effectLst>
          </p:spPr>
          <p:txBody>
            <a:bodyPr lIns="0" tIns="0" rIns="0" bIns="0" anchor="t" anchorCtr="0">
              <a:noAutofit/>
            </a:bodyPr>
            <a:lstStyle/>
            <a:p>
              <a:pPr marL="0" marR="0" lvl="0" indent="0" algn="l" rtl="0">
                <a:lnSpc>
                  <a:spcPct val="121428"/>
                </a:lnSpc>
                <a:spcBef>
                  <a:spcPts val="0"/>
                </a:spcBef>
                <a:spcAft>
                  <a:spcPts val="0"/>
                </a:spcAft>
                <a:buClr>
                  <a:srgbClr val="000000"/>
                </a:buClr>
                <a:buFont typeface="Arial"/>
                <a:buNone/>
              </a:pPr>
              <a:endParaRPr sz="700" b="0" i="0" u="none" strike="noStrike" cap="none">
                <a:solidFill>
                  <a:schemeClr val="dk1"/>
                </a:solidFill>
                <a:latin typeface="Roboto"/>
                <a:ea typeface="Roboto"/>
                <a:cs typeface="Roboto"/>
                <a:sym typeface="Roboto"/>
              </a:endParaRPr>
            </a:p>
          </p:txBody>
        </p:sp>
        <p:sp>
          <p:nvSpPr>
            <p:cNvPr id="55" name="Shape 473">
              <a:extLst>
                <a:ext uri="{FF2B5EF4-FFF2-40B4-BE49-F238E27FC236}">
                  <a16:creationId xmlns:a16="http://schemas.microsoft.com/office/drawing/2014/main" id="{A630B323-9F7D-4115-AABA-D30F9092CD7B}"/>
                </a:ext>
              </a:extLst>
            </p:cNvPr>
            <p:cNvSpPr/>
            <p:nvPr/>
          </p:nvSpPr>
          <p:spPr>
            <a:xfrm>
              <a:off x="5855871" y="3450876"/>
              <a:ext cx="1371600" cy="822960"/>
            </a:xfrm>
            <a:prstGeom prst="roundRect">
              <a:avLst>
                <a:gd name="adj" fmla="val 1674"/>
              </a:avLst>
            </a:prstGeom>
            <a:solidFill>
              <a:schemeClr val="lt1"/>
            </a:solidFill>
            <a:ln>
              <a:noFill/>
            </a:ln>
            <a:effectLst>
              <a:outerShdw blurRad="38100" dist="12700" dir="5400000" algn="ctr" rotWithShape="0">
                <a:schemeClr val="dk1">
                  <a:alpha val="44710"/>
                </a:schemeClr>
              </a:outerShdw>
            </a:effectLst>
          </p:spPr>
          <p:txBody>
            <a:bodyPr lIns="548640" tIns="73150" rIns="45700" bIns="256025" anchor="t" anchorCtr="0">
              <a:noAutofit/>
            </a:bodyPr>
            <a:lstStyle/>
            <a:p>
              <a:pPr marL="0" marR="0" lvl="0" indent="0" algn="l" rtl="0">
                <a:lnSpc>
                  <a:spcPct val="113333"/>
                </a:lnSpc>
                <a:spcBef>
                  <a:spcPts val="0"/>
                </a:spcBef>
                <a:spcAft>
                  <a:spcPts val="0"/>
                </a:spcAft>
                <a:buClr>
                  <a:srgbClr val="212121"/>
                </a:buClr>
                <a:buSzPct val="25000"/>
                <a:buFont typeface="Roboto"/>
                <a:buNone/>
              </a:pPr>
              <a:r>
                <a:rPr lang="en-US" sz="1000" b="0" i="0" u="none" strike="noStrike" cap="none" dirty="0">
                  <a:solidFill>
                    <a:srgbClr val="212121"/>
                  </a:solidFill>
                  <a:latin typeface="Roboto"/>
                  <a:ea typeface="Roboto"/>
                  <a:cs typeface="Roboto"/>
                  <a:sym typeface="Roboto"/>
                </a:rPr>
                <a:t>Parameter</a:t>
              </a:r>
              <a:br>
                <a:rPr lang="en-US" sz="700" b="0" i="0" u="none" strike="noStrike" cap="none" dirty="0">
                  <a:solidFill>
                    <a:srgbClr val="212121"/>
                  </a:solidFill>
                  <a:latin typeface="Roboto"/>
                  <a:ea typeface="Roboto"/>
                  <a:cs typeface="Roboto"/>
                  <a:sym typeface="Roboto"/>
                </a:rPr>
              </a:br>
              <a:r>
                <a:rPr lang="en-US" sz="700" b="0" i="0" u="none" strike="noStrike" cap="none" dirty="0">
                  <a:solidFill>
                    <a:srgbClr val="757575"/>
                  </a:solidFill>
                  <a:latin typeface="Roboto"/>
                  <a:ea typeface="Roboto"/>
                  <a:cs typeface="Roboto"/>
                  <a:sym typeface="Roboto"/>
                </a:rPr>
                <a:t>Model Parameters</a:t>
              </a:r>
            </a:p>
          </p:txBody>
        </p:sp>
        <p:sp>
          <p:nvSpPr>
            <p:cNvPr id="56" name="Shape 475">
              <a:extLst>
                <a:ext uri="{FF2B5EF4-FFF2-40B4-BE49-F238E27FC236}">
                  <a16:creationId xmlns:a16="http://schemas.microsoft.com/office/drawing/2014/main" id="{7C98FAD5-2DBB-47EB-8CC1-513B8DC6E3D3}"/>
                </a:ext>
              </a:extLst>
            </p:cNvPr>
            <p:cNvSpPr txBox="1"/>
            <p:nvPr/>
          </p:nvSpPr>
          <p:spPr>
            <a:xfrm>
              <a:off x="6419344" y="3923444"/>
              <a:ext cx="688500" cy="99900"/>
            </a:xfrm>
            <a:prstGeom prst="rect">
              <a:avLst/>
            </a:prstGeom>
            <a:noFill/>
            <a:ln>
              <a:noFill/>
            </a:ln>
          </p:spPr>
          <p:txBody>
            <a:bodyPr lIns="0" tIns="0" rIns="0" bIns="0" anchor="t" anchorCtr="0">
              <a:noAutofit/>
            </a:bodyPr>
            <a:lstStyle/>
            <a:p>
              <a:pPr marL="0" marR="0" lvl="0" indent="0" algn="l" rtl="0">
                <a:lnSpc>
                  <a:spcPct val="100000"/>
                </a:lnSpc>
                <a:spcBef>
                  <a:spcPts val="0"/>
                </a:spcBef>
                <a:spcAft>
                  <a:spcPts val="0"/>
                </a:spcAft>
                <a:buClr>
                  <a:srgbClr val="9E9E9E"/>
                </a:buClr>
                <a:buSzPct val="25000"/>
                <a:buFont typeface="Roboto"/>
                <a:buNone/>
              </a:pPr>
              <a:r>
                <a:rPr lang="en-US" sz="650" b="0" i="0" u="none" strike="noStrike" cap="none" dirty="0">
                  <a:solidFill>
                    <a:srgbClr val="9E9E9E"/>
                  </a:solidFill>
                  <a:latin typeface="Roboto"/>
                  <a:ea typeface="Roboto"/>
                  <a:cs typeface="Roboto"/>
                  <a:sym typeface="Roboto"/>
                </a:rPr>
                <a:t>Multiple </a:t>
              </a:r>
              <a:r>
                <a:rPr lang="en-US" sz="650" dirty="0">
                  <a:solidFill>
                    <a:srgbClr val="9E9E9E"/>
                  </a:solidFill>
                  <a:latin typeface="Roboto"/>
                  <a:ea typeface="Roboto"/>
                  <a:cs typeface="Roboto"/>
                  <a:sym typeface="Roboto"/>
                </a:rPr>
                <a:t>tabs</a:t>
              </a:r>
              <a:endParaRPr lang="en-US" sz="650" b="0" i="0" u="none" strike="noStrike" cap="none" dirty="0">
                <a:solidFill>
                  <a:srgbClr val="9E9E9E"/>
                </a:solidFill>
                <a:latin typeface="Roboto"/>
                <a:ea typeface="Roboto"/>
                <a:cs typeface="Roboto"/>
                <a:sym typeface="Roboto"/>
              </a:endParaRPr>
            </a:p>
          </p:txBody>
        </p:sp>
        <p:cxnSp>
          <p:nvCxnSpPr>
            <p:cNvPr id="57" name="Shape 476">
              <a:extLst>
                <a:ext uri="{FF2B5EF4-FFF2-40B4-BE49-F238E27FC236}">
                  <a16:creationId xmlns:a16="http://schemas.microsoft.com/office/drawing/2014/main" id="{9880F0A7-4B66-4E3D-8333-E421953601CF}"/>
                </a:ext>
              </a:extLst>
            </p:cNvPr>
            <p:cNvCxnSpPr>
              <a:cxnSpLocks/>
            </p:cNvCxnSpPr>
            <p:nvPr/>
          </p:nvCxnSpPr>
          <p:spPr>
            <a:xfrm>
              <a:off x="6422951" y="3856138"/>
              <a:ext cx="709972" cy="0"/>
            </a:xfrm>
            <a:prstGeom prst="straightConnector1">
              <a:avLst/>
            </a:prstGeom>
            <a:noFill/>
            <a:ln w="9525" cap="flat" cmpd="sng">
              <a:solidFill>
                <a:srgbClr val="E0E0E0"/>
              </a:solidFill>
              <a:prstDash val="solid"/>
              <a:round/>
              <a:headEnd type="none" w="med" len="med"/>
              <a:tailEnd type="none" w="med" len="med"/>
            </a:ln>
          </p:spPr>
        </p:cxnSp>
      </p:grpSp>
      <p:pic>
        <p:nvPicPr>
          <p:cNvPr id="52" name="Picture 51">
            <a:extLst>
              <a:ext uri="{FF2B5EF4-FFF2-40B4-BE49-F238E27FC236}">
                <a16:creationId xmlns:a16="http://schemas.microsoft.com/office/drawing/2014/main" id="{658A0A70-AFE8-4F8C-B360-0524B4171FBF}"/>
              </a:ext>
            </a:extLst>
          </p:cNvPr>
          <p:cNvPicPr>
            <a:picLocks noChangeAspect="1"/>
          </p:cNvPicPr>
          <p:nvPr/>
        </p:nvPicPr>
        <p:blipFill>
          <a:blip r:embed="rId7"/>
          <a:stretch>
            <a:fillRect/>
          </a:stretch>
        </p:blipFill>
        <p:spPr>
          <a:xfrm>
            <a:off x="5439404" y="4581772"/>
            <a:ext cx="457200" cy="457200"/>
          </a:xfrm>
          <a:prstGeom prst="rect">
            <a:avLst/>
          </a:prstGeom>
        </p:spPr>
      </p:pic>
      <p:grpSp>
        <p:nvGrpSpPr>
          <p:cNvPr id="62" name="Shape 471">
            <a:extLst>
              <a:ext uri="{FF2B5EF4-FFF2-40B4-BE49-F238E27FC236}">
                <a16:creationId xmlns:a16="http://schemas.microsoft.com/office/drawing/2014/main" id="{4ABF9DC5-9335-4A96-BCE6-16F4514E2D20}"/>
              </a:ext>
            </a:extLst>
          </p:cNvPr>
          <p:cNvGrpSpPr/>
          <p:nvPr/>
        </p:nvGrpSpPr>
        <p:grpSpPr>
          <a:xfrm>
            <a:off x="7829548" y="2902689"/>
            <a:ext cx="1419656" cy="868680"/>
            <a:chOff x="5855871" y="3450876"/>
            <a:chExt cx="1419656" cy="868680"/>
          </a:xfrm>
        </p:grpSpPr>
        <p:sp>
          <p:nvSpPr>
            <p:cNvPr id="63" name="Shape 472">
              <a:extLst>
                <a:ext uri="{FF2B5EF4-FFF2-40B4-BE49-F238E27FC236}">
                  <a16:creationId xmlns:a16="http://schemas.microsoft.com/office/drawing/2014/main" id="{CF54C3D0-13B0-477B-B073-F2955349F737}"/>
                </a:ext>
              </a:extLst>
            </p:cNvPr>
            <p:cNvSpPr/>
            <p:nvPr/>
          </p:nvSpPr>
          <p:spPr>
            <a:xfrm>
              <a:off x="5903927" y="3496596"/>
              <a:ext cx="1371600" cy="822960"/>
            </a:xfrm>
            <a:prstGeom prst="roundRect">
              <a:avLst>
                <a:gd name="adj" fmla="val 1674"/>
              </a:avLst>
            </a:prstGeom>
            <a:solidFill>
              <a:schemeClr val="lt1"/>
            </a:solidFill>
            <a:ln>
              <a:noFill/>
            </a:ln>
            <a:effectLst>
              <a:outerShdw blurRad="19050" dist="6350" dir="5400000" algn="ctr" rotWithShape="0">
                <a:schemeClr val="dk1">
                  <a:alpha val="44710"/>
                </a:schemeClr>
              </a:outerShdw>
            </a:effectLst>
          </p:spPr>
          <p:txBody>
            <a:bodyPr lIns="0" tIns="0" rIns="0" bIns="0" anchor="t" anchorCtr="0">
              <a:noAutofit/>
            </a:bodyPr>
            <a:lstStyle/>
            <a:p>
              <a:pPr marL="0" marR="0" lvl="0" indent="0" algn="l" rtl="0">
                <a:lnSpc>
                  <a:spcPct val="121428"/>
                </a:lnSpc>
                <a:spcBef>
                  <a:spcPts val="0"/>
                </a:spcBef>
                <a:spcAft>
                  <a:spcPts val="0"/>
                </a:spcAft>
                <a:buClr>
                  <a:srgbClr val="000000"/>
                </a:buClr>
                <a:buFont typeface="Arial"/>
                <a:buNone/>
              </a:pPr>
              <a:endParaRPr sz="700" b="0" i="0" u="none" strike="noStrike" cap="none">
                <a:solidFill>
                  <a:schemeClr val="dk1"/>
                </a:solidFill>
                <a:latin typeface="Roboto"/>
                <a:ea typeface="Roboto"/>
                <a:cs typeface="Roboto"/>
                <a:sym typeface="Roboto"/>
              </a:endParaRPr>
            </a:p>
          </p:txBody>
        </p:sp>
        <p:sp>
          <p:nvSpPr>
            <p:cNvPr id="64" name="Shape 473">
              <a:extLst>
                <a:ext uri="{FF2B5EF4-FFF2-40B4-BE49-F238E27FC236}">
                  <a16:creationId xmlns:a16="http://schemas.microsoft.com/office/drawing/2014/main" id="{65A1BDCA-2648-4BB0-882C-1205D9376774}"/>
                </a:ext>
              </a:extLst>
            </p:cNvPr>
            <p:cNvSpPr/>
            <p:nvPr/>
          </p:nvSpPr>
          <p:spPr>
            <a:xfrm>
              <a:off x="5855871" y="3450876"/>
              <a:ext cx="1371600" cy="822960"/>
            </a:xfrm>
            <a:prstGeom prst="roundRect">
              <a:avLst>
                <a:gd name="adj" fmla="val 1674"/>
              </a:avLst>
            </a:prstGeom>
            <a:solidFill>
              <a:schemeClr val="lt1"/>
            </a:solidFill>
            <a:ln>
              <a:noFill/>
            </a:ln>
            <a:effectLst>
              <a:outerShdw blurRad="38100" dist="12700" dir="5400000" algn="ctr" rotWithShape="0">
                <a:schemeClr val="dk1">
                  <a:alpha val="44710"/>
                </a:schemeClr>
              </a:outerShdw>
            </a:effectLst>
          </p:spPr>
          <p:txBody>
            <a:bodyPr lIns="548640" tIns="73150" rIns="45700" bIns="256025" anchor="t" anchorCtr="0">
              <a:noAutofit/>
            </a:bodyPr>
            <a:lstStyle/>
            <a:p>
              <a:pPr lvl="0">
                <a:lnSpc>
                  <a:spcPct val="113333"/>
                </a:lnSpc>
                <a:buClr>
                  <a:srgbClr val="212121"/>
                </a:buClr>
                <a:buSzPct val="25000"/>
              </a:pPr>
              <a:r>
                <a:rPr lang="en-US" sz="900" dirty="0">
                  <a:solidFill>
                    <a:srgbClr val="212121"/>
                  </a:solidFill>
                  <a:latin typeface="Roboto"/>
                  <a:ea typeface="Roboto"/>
                  <a:cs typeface="Roboto"/>
                  <a:sym typeface="Roboto"/>
                </a:rPr>
                <a:t>Calculations</a:t>
              </a:r>
              <a:br>
                <a:rPr lang="en-US" sz="700" b="0" i="0" u="none" strike="noStrike" cap="none" dirty="0">
                  <a:solidFill>
                    <a:srgbClr val="212121"/>
                  </a:solidFill>
                  <a:latin typeface="Roboto"/>
                  <a:ea typeface="Roboto"/>
                  <a:cs typeface="Roboto"/>
                  <a:sym typeface="Roboto"/>
                </a:rPr>
              </a:br>
              <a:r>
                <a:rPr lang="en-US" sz="800" dirty="0">
                  <a:solidFill>
                    <a:srgbClr val="757575"/>
                  </a:solidFill>
                  <a:latin typeface="Roboto"/>
                  <a:ea typeface="Roboto"/>
                  <a:cs typeface="Roboto"/>
                  <a:sym typeface="Roboto"/>
                </a:rPr>
                <a:t>Back end calculations</a:t>
              </a:r>
              <a:endParaRPr lang="en-US" sz="700" b="0" i="0" u="none" strike="noStrike" cap="none" dirty="0">
                <a:solidFill>
                  <a:srgbClr val="757575"/>
                </a:solidFill>
                <a:latin typeface="Roboto"/>
                <a:ea typeface="Roboto"/>
                <a:cs typeface="Roboto"/>
                <a:sym typeface="Roboto"/>
              </a:endParaRPr>
            </a:p>
          </p:txBody>
        </p:sp>
        <p:sp>
          <p:nvSpPr>
            <p:cNvPr id="65" name="Shape 475">
              <a:extLst>
                <a:ext uri="{FF2B5EF4-FFF2-40B4-BE49-F238E27FC236}">
                  <a16:creationId xmlns:a16="http://schemas.microsoft.com/office/drawing/2014/main" id="{E2C93A0C-E11A-4E55-8ECD-7CC32473F573}"/>
                </a:ext>
              </a:extLst>
            </p:cNvPr>
            <p:cNvSpPr txBox="1"/>
            <p:nvPr/>
          </p:nvSpPr>
          <p:spPr>
            <a:xfrm>
              <a:off x="6422951" y="4075694"/>
              <a:ext cx="688500" cy="99900"/>
            </a:xfrm>
            <a:prstGeom prst="rect">
              <a:avLst/>
            </a:prstGeom>
            <a:noFill/>
            <a:ln>
              <a:noFill/>
            </a:ln>
          </p:spPr>
          <p:txBody>
            <a:bodyPr lIns="0" tIns="0" rIns="0" bIns="0" anchor="t" anchorCtr="0">
              <a:noAutofit/>
            </a:bodyPr>
            <a:lstStyle/>
            <a:p>
              <a:pPr marL="0" marR="0" lvl="0" indent="0" algn="l" rtl="0">
                <a:lnSpc>
                  <a:spcPct val="100000"/>
                </a:lnSpc>
                <a:spcBef>
                  <a:spcPts val="0"/>
                </a:spcBef>
                <a:spcAft>
                  <a:spcPts val="0"/>
                </a:spcAft>
                <a:buClr>
                  <a:srgbClr val="9E9E9E"/>
                </a:buClr>
                <a:buSzPct val="25000"/>
                <a:buFont typeface="Roboto"/>
                <a:buNone/>
              </a:pPr>
              <a:r>
                <a:rPr lang="en-US" sz="650" b="0" i="0" u="none" strike="noStrike" cap="none" dirty="0">
                  <a:solidFill>
                    <a:srgbClr val="9E9E9E"/>
                  </a:solidFill>
                  <a:latin typeface="Roboto"/>
                  <a:ea typeface="Roboto"/>
                  <a:cs typeface="Roboto"/>
                  <a:sym typeface="Roboto"/>
                </a:rPr>
                <a:t>Multiple </a:t>
              </a:r>
              <a:r>
                <a:rPr lang="en-US" sz="650" dirty="0">
                  <a:solidFill>
                    <a:srgbClr val="9E9E9E"/>
                  </a:solidFill>
                  <a:latin typeface="Roboto"/>
                  <a:ea typeface="Roboto"/>
                  <a:cs typeface="Roboto"/>
                  <a:sym typeface="Roboto"/>
                </a:rPr>
                <a:t>tabs</a:t>
              </a:r>
              <a:endParaRPr lang="en-US" sz="650" b="0" i="0" u="none" strike="noStrike" cap="none" dirty="0">
                <a:solidFill>
                  <a:srgbClr val="9E9E9E"/>
                </a:solidFill>
                <a:latin typeface="Roboto"/>
                <a:ea typeface="Roboto"/>
                <a:cs typeface="Roboto"/>
                <a:sym typeface="Roboto"/>
              </a:endParaRPr>
            </a:p>
          </p:txBody>
        </p:sp>
        <p:cxnSp>
          <p:nvCxnSpPr>
            <p:cNvPr id="66" name="Shape 476">
              <a:extLst>
                <a:ext uri="{FF2B5EF4-FFF2-40B4-BE49-F238E27FC236}">
                  <a16:creationId xmlns:a16="http://schemas.microsoft.com/office/drawing/2014/main" id="{8F1FCE87-ED4F-43EE-8094-5CB99C2AD683}"/>
                </a:ext>
              </a:extLst>
            </p:cNvPr>
            <p:cNvCxnSpPr>
              <a:cxnSpLocks/>
            </p:cNvCxnSpPr>
            <p:nvPr/>
          </p:nvCxnSpPr>
          <p:spPr>
            <a:xfrm>
              <a:off x="6422951" y="3996828"/>
              <a:ext cx="709972" cy="0"/>
            </a:xfrm>
            <a:prstGeom prst="straightConnector1">
              <a:avLst/>
            </a:prstGeom>
            <a:noFill/>
            <a:ln w="9525" cap="flat" cmpd="sng">
              <a:solidFill>
                <a:srgbClr val="E0E0E0"/>
              </a:solidFill>
              <a:prstDash val="solid"/>
              <a:round/>
              <a:headEnd type="none" w="med" len="med"/>
              <a:tailEnd type="none" w="med" len="med"/>
            </a:ln>
          </p:spPr>
        </p:cxnSp>
      </p:grpSp>
      <p:pic>
        <p:nvPicPr>
          <p:cNvPr id="67" name="Picture 66">
            <a:extLst>
              <a:ext uri="{FF2B5EF4-FFF2-40B4-BE49-F238E27FC236}">
                <a16:creationId xmlns:a16="http://schemas.microsoft.com/office/drawing/2014/main" id="{26B8FC61-782A-4169-981D-0289AECF353C}"/>
              </a:ext>
            </a:extLst>
          </p:cNvPr>
          <p:cNvPicPr>
            <a:picLocks noChangeAspect="1"/>
          </p:cNvPicPr>
          <p:nvPr/>
        </p:nvPicPr>
        <p:blipFill>
          <a:blip r:embed="rId8"/>
          <a:stretch>
            <a:fillRect/>
          </a:stretch>
        </p:blipFill>
        <p:spPr>
          <a:xfrm>
            <a:off x="7875350" y="3037293"/>
            <a:ext cx="457200" cy="457200"/>
          </a:xfrm>
          <a:prstGeom prst="rect">
            <a:avLst/>
          </a:prstGeom>
        </p:spPr>
      </p:pic>
      <p:cxnSp>
        <p:nvCxnSpPr>
          <p:cNvPr id="44" name="Shape 482">
            <a:extLst>
              <a:ext uri="{FF2B5EF4-FFF2-40B4-BE49-F238E27FC236}">
                <a16:creationId xmlns:a16="http://schemas.microsoft.com/office/drawing/2014/main" id="{5B0A3EBE-F52D-4B6E-8D25-55F1C551B148}"/>
              </a:ext>
            </a:extLst>
          </p:cNvPr>
          <p:cNvCxnSpPr>
            <a:cxnSpLocks/>
          </p:cNvCxnSpPr>
          <p:nvPr/>
        </p:nvCxnSpPr>
        <p:spPr>
          <a:xfrm>
            <a:off x="5992218" y="4167846"/>
            <a:ext cx="0" cy="319200"/>
          </a:xfrm>
          <a:prstGeom prst="straightConnector1">
            <a:avLst/>
          </a:prstGeom>
          <a:noFill/>
          <a:ln w="9525" cap="flat" cmpd="sng">
            <a:solidFill>
              <a:srgbClr val="3A7DF0"/>
            </a:solidFill>
            <a:prstDash val="solid"/>
            <a:round/>
            <a:headEnd type="triangle" w="med" len="med"/>
            <a:tailEnd type="triangle" w="med" len="med"/>
          </a:ln>
        </p:spPr>
      </p:cxnSp>
    </p:spTree>
    <p:extLst>
      <p:ext uri="{BB962C8B-B14F-4D97-AF65-F5344CB8AC3E}">
        <p14:creationId xmlns:p14="http://schemas.microsoft.com/office/powerpoint/2010/main" val="3976212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7</a:t>
            </a:r>
          </a:p>
        </p:txBody>
      </p:sp>
    </p:spTree>
    <p:extLst>
      <p:ext uri="{BB962C8B-B14F-4D97-AF65-F5344CB8AC3E}">
        <p14:creationId xmlns:p14="http://schemas.microsoft.com/office/powerpoint/2010/main" val="100524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a:lnSpc>
                <a:spcPct val="90000"/>
              </a:lnSpc>
              <a:spcAft>
                <a:spcPts val="600"/>
              </a:spcAft>
            </a:pPr>
            <a:r>
              <a:rPr lang="en-US" dirty="0"/>
              <a:t>Hands on with the tool</a:t>
            </a:r>
          </a:p>
        </p:txBody>
      </p:sp>
      <p:sp>
        <p:nvSpPr>
          <p:cNvPr id="6" name="Slide Number Placeholder 5">
            <a:extLst>
              <a:ext uri="{FF2B5EF4-FFF2-40B4-BE49-F238E27FC236}">
                <a16:creationId xmlns:a16="http://schemas.microsoft.com/office/drawing/2014/main" id="{AE8FF007-3724-4262-B15F-71A8EA13AB3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F63A3B-78C7-47BE-AE5E-E10140E04643}" type="slidenum">
              <a:rPr lang="en-US" smtClean="0"/>
              <a:pPr/>
              <a:t>16</a:t>
            </a:fld>
            <a:endParaRPr lang="en-US" dirty="0"/>
          </a:p>
        </p:txBody>
      </p:sp>
      <p:pic>
        <p:nvPicPr>
          <p:cNvPr id="7" name="Picture 6">
            <a:extLst>
              <a:ext uri="{FF2B5EF4-FFF2-40B4-BE49-F238E27FC236}">
                <a16:creationId xmlns:a16="http://schemas.microsoft.com/office/drawing/2014/main" id="{E3D57612-18C7-4BC9-9EE5-7ABCF60591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8" name="Picture 7">
            <a:extLst>
              <a:ext uri="{FF2B5EF4-FFF2-40B4-BE49-F238E27FC236}">
                <a16:creationId xmlns:a16="http://schemas.microsoft.com/office/drawing/2014/main" id="{8E2C5653-7B8C-48E3-9EF9-B889BBEF63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9" name="Picture 8">
            <a:extLst>
              <a:ext uri="{FF2B5EF4-FFF2-40B4-BE49-F238E27FC236}">
                <a16:creationId xmlns:a16="http://schemas.microsoft.com/office/drawing/2014/main" id="{11FC12BF-53CA-457B-AC2E-484FA87A2C6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1" name="Picture 10">
            <a:extLst>
              <a:ext uri="{FF2B5EF4-FFF2-40B4-BE49-F238E27FC236}">
                <a16:creationId xmlns:a16="http://schemas.microsoft.com/office/drawing/2014/main" id="{77241EE5-745B-4BD7-9A04-AEB1D62A35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2168805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a:t>
            </a:r>
            <a:r>
              <a:rPr lang="en-GB" sz="4800" b="1" dirty="0">
                <a:latin typeface="Calibri Light" panose="020F0302020204030204" pitchFamily="34" charset="0"/>
                <a:cs typeface="Arial" panose="020B0604020202020204" pitchFamily="34" charset="0"/>
              </a:rPr>
              <a:t>overview</a:t>
            </a:r>
            <a:endParaRPr lang="en-GB" b="1" dirty="0">
              <a:latin typeface="Calibri Light" panose="020F0302020204030204" pitchFamily="34" charset="0"/>
              <a:cs typeface="Arial" panose="020B060402020202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452" y="2379095"/>
            <a:ext cx="585215" cy="457200"/>
          </a:xfrm>
          <a:prstGeom prst="rect">
            <a:avLst/>
          </a:prstGeom>
        </p:spPr>
      </p:pic>
      <p:sp>
        <p:nvSpPr>
          <p:cNvPr id="11" name="TextBox 10"/>
          <p:cNvSpPr txBox="1"/>
          <p:nvPr/>
        </p:nvSpPr>
        <p:spPr>
          <a:xfrm>
            <a:off x="498017" y="3696976"/>
            <a:ext cx="357156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expert opinion or observation</a:t>
            </a:r>
          </a:p>
        </p:txBody>
      </p:sp>
      <p:sp>
        <p:nvSpPr>
          <p:cNvPr id="12" name="TextBox 11"/>
          <p:cNvSpPr txBox="1"/>
          <p:nvPr/>
        </p:nvSpPr>
        <p:spPr>
          <a:xfrm>
            <a:off x="440893" y="1727391"/>
            <a:ext cx="173778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conversation</a:t>
            </a:r>
          </a:p>
        </p:txBody>
      </p:sp>
      <p:pic>
        <p:nvPicPr>
          <p:cNvPr id="6" name="Picture 5"/>
          <p:cNvPicPr>
            <a:picLocks noChangeAspect="1"/>
          </p:cNvPicPr>
          <p:nvPr/>
        </p:nvPicPr>
        <p:blipFill>
          <a:blip r:embed="rId3"/>
          <a:stretch>
            <a:fillRect/>
          </a:stretch>
        </p:blipFill>
        <p:spPr>
          <a:xfrm>
            <a:off x="7747528" y="1265503"/>
            <a:ext cx="714286" cy="761905"/>
          </a:xfrm>
          <a:prstGeom prst="rect">
            <a:avLst/>
          </a:prstGeom>
        </p:spPr>
      </p:pic>
      <p:pic>
        <p:nvPicPr>
          <p:cNvPr id="20" name="Picture 19"/>
          <p:cNvPicPr>
            <a:picLocks noChangeAspect="1"/>
          </p:cNvPicPr>
          <p:nvPr/>
        </p:nvPicPr>
        <p:blipFill>
          <a:blip r:embed="rId3"/>
          <a:stretch>
            <a:fillRect/>
          </a:stretch>
        </p:blipFill>
        <p:spPr>
          <a:xfrm>
            <a:off x="7747528" y="2456306"/>
            <a:ext cx="714286" cy="761905"/>
          </a:xfrm>
          <a:prstGeom prst="rect">
            <a:avLst/>
          </a:prstGeom>
        </p:spPr>
      </p:pic>
      <p:pic>
        <p:nvPicPr>
          <p:cNvPr id="22" name="Picture 21"/>
          <p:cNvPicPr>
            <a:picLocks noChangeAspect="1"/>
          </p:cNvPicPr>
          <p:nvPr/>
        </p:nvPicPr>
        <p:blipFill>
          <a:blip r:embed="rId3"/>
          <a:stretch>
            <a:fillRect/>
          </a:stretch>
        </p:blipFill>
        <p:spPr>
          <a:xfrm>
            <a:off x="7747528" y="3616041"/>
            <a:ext cx="714286" cy="761905"/>
          </a:xfrm>
          <a:prstGeom prst="rect">
            <a:avLst/>
          </a:prstGeom>
        </p:spPr>
      </p:pic>
      <p:pic>
        <p:nvPicPr>
          <p:cNvPr id="24" name="Picture 23"/>
          <p:cNvPicPr>
            <a:picLocks noChangeAspect="1"/>
          </p:cNvPicPr>
          <p:nvPr/>
        </p:nvPicPr>
        <p:blipFill>
          <a:blip r:embed="rId3"/>
          <a:stretch>
            <a:fillRect/>
          </a:stretch>
        </p:blipFill>
        <p:spPr>
          <a:xfrm>
            <a:off x="7747528" y="4775776"/>
            <a:ext cx="714286" cy="761905"/>
          </a:xfrm>
          <a:prstGeom prst="rect">
            <a:avLst/>
          </a:prstGeom>
        </p:spPr>
      </p:pic>
      <p:sp>
        <p:nvSpPr>
          <p:cNvPr id="29" name="TextBox 28">
            <a:extLst>
              <a:ext uri="{FF2B5EF4-FFF2-40B4-BE49-F238E27FC236}">
                <a16:creationId xmlns:a16="http://schemas.microsoft.com/office/drawing/2014/main" id="{C5A3B93C-3DDA-4E7E-9799-7823F900CC30}"/>
              </a:ext>
            </a:extLst>
          </p:cNvPr>
          <p:cNvSpPr txBox="1"/>
          <p:nvPr/>
        </p:nvSpPr>
        <p:spPr>
          <a:xfrm>
            <a:off x="8734454" y="4999362"/>
            <a:ext cx="2904125" cy="400110"/>
          </a:xfrm>
          <a:prstGeom prst="rect">
            <a:avLst/>
          </a:prstGeom>
          <a:solidFill>
            <a:schemeClr val="accent1">
              <a:lumMod val="50000"/>
            </a:schemeClr>
          </a:solidFill>
          <a:ln w="57150">
            <a:solidFill>
              <a:schemeClr val="bg1">
                <a:lumMod val="75000"/>
              </a:schemeClr>
            </a:solidFill>
          </a:ln>
        </p:spPr>
        <p:txBody>
          <a:bodyPr wrap="square" rtlCol="0">
            <a:spAutoFit/>
          </a:bodyPr>
          <a:lstStyle>
            <a:defPPr>
              <a:defRPr lang="en-US"/>
            </a:defPPr>
            <a:lvl1pPr>
              <a:defRPr sz="2000">
                <a:solidFill>
                  <a:schemeClr val="bg1">
                    <a:lumMod val="95000"/>
                  </a:schemeClr>
                </a:solidFill>
                <a:latin typeface="Arial" panose="020B0604020202020204" pitchFamily="34" charset="0"/>
                <a:cs typeface="Arial" panose="020B0604020202020204" pitchFamily="34" charset="0"/>
              </a:defRPr>
            </a:lvl1pPr>
          </a:lstStyle>
          <a:p>
            <a:r>
              <a:rPr lang="en-GB" dirty="0"/>
              <a:t>INPUTS section </a:t>
            </a:r>
            <a:r>
              <a:rPr lang="en-GB" b="1" dirty="0"/>
              <a:t>four</a:t>
            </a:r>
            <a:endParaRPr lang="en-GB" dirty="0"/>
          </a:p>
        </p:txBody>
      </p:sp>
      <p:sp>
        <p:nvSpPr>
          <p:cNvPr id="30" name="TextBox 29">
            <a:extLst>
              <a:ext uri="{FF2B5EF4-FFF2-40B4-BE49-F238E27FC236}">
                <a16:creationId xmlns:a16="http://schemas.microsoft.com/office/drawing/2014/main" id="{7F293289-A784-4399-83BC-3390E9BDBFB0}"/>
              </a:ext>
            </a:extLst>
          </p:cNvPr>
          <p:cNvSpPr txBox="1"/>
          <p:nvPr/>
        </p:nvSpPr>
        <p:spPr>
          <a:xfrm>
            <a:off x="8734455" y="3874348"/>
            <a:ext cx="2905608" cy="400110"/>
          </a:xfrm>
          <a:prstGeom prst="rect">
            <a:avLst/>
          </a:prstGeom>
          <a:solidFill>
            <a:schemeClr val="accent1">
              <a:lumMod val="50000"/>
            </a:schemeClr>
          </a:solidFill>
          <a:ln w="57150">
            <a:solidFill>
              <a:schemeClr val="bg1">
                <a:lumMod val="75000"/>
              </a:schemeClr>
            </a:solidFill>
          </a:ln>
        </p:spPr>
        <p:txBody>
          <a:bodyPr wrap="square" rtlCol="0">
            <a:spAutoFit/>
          </a:bodyPr>
          <a:lstStyle>
            <a:defPPr>
              <a:defRPr lang="en-US"/>
            </a:defPPr>
            <a:lvl1pPr>
              <a:defRPr sz="2000">
                <a:solidFill>
                  <a:schemeClr val="bg1">
                    <a:lumMod val="95000"/>
                  </a:schemeClr>
                </a:solidFill>
                <a:latin typeface="Arial" panose="020B0604020202020204" pitchFamily="34" charset="0"/>
                <a:cs typeface="Arial" panose="020B0604020202020204" pitchFamily="34" charset="0"/>
              </a:defRPr>
            </a:lvl1pPr>
          </a:lstStyle>
          <a:p>
            <a:r>
              <a:rPr lang="en-GB" dirty="0"/>
              <a:t>INPUTS section </a:t>
            </a:r>
            <a:r>
              <a:rPr lang="en-GB" b="1" dirty="0"/>
              <a:t>three</a:t>
            </a:r>
          </a:p>
        </p:txBody>
      </p:sp>
      <p:sp>
        <p:nvSpPr>
          <p:cNvPr id="31" name="TextBox 30">
            <a:extLst>
              <a:ext uri="{FF2B5EF4-FFF2-40B4-BE49-F238E27FC236}">
                <a16:creationId xmlns:a16="http://schemas.microsoft.com/office/drawing/2014/main" id="{01271AE9-2614-497B-8D6F-4064079EFA6C}"/>
              </a:ext>
            </a:extLst>
          </p:cNvPr>
          <p:cNvSpPr txBox="1"/>
          <p:nvPr/>
        </p:nvSpPr>
        <p:spPr>
          <a:xfrm>
            <a:off x="8734455" y="2637203"/>
            <a:ext cx="2905608" cy="400110"/>
          </a:xfrm>
          <a:prstGeom prst="rect">
            <a:avLst/>
          </a:prstGeom>
          <a:solidFill>
            <a:schemeClr val="accent1">
              <a:lumMod val="50000"/>
            </a:schemeClr>
          </a:solidFill>
          <a:ln w="57150">
            <a:solidFill>
              <a:schemeClr val="bg1">
                <a:lumMod val="75000"/>
              </a:schemeClr>
            </a:solidFill>
          </a:ln>
        </p:spPr>
        <p:txBody>
          <a:bodyPr wrap="square" rtlCol="0">
            <a:spAutoFit/>
          </a:bodyPr>
          <a:lstStyle>
            <a:defPPr>
              <a:defRPr lang="en-US"/>
            </a:defPPr>
            <a:lvl1pPr>
              <a:defRPr sz="2000">
                <a:solidFill>
                  <a:schemeClr val="bg1">
                    <a:lumMod val="95000"/>
                  </a:schemeClr>
                </a:solidFill>
                <a:latin typeface="Arial" panose="020B0604020202020204" pitchFamily="34" charset="0"/>
                <a:cs typeface="Arial" panose="020B0604020202020204" pitchFamily="34" charset="0"/>
              </a:defRPr>
            </a:lvl1pPr>
          </a:lstStyle>
          <a:p>
            <a:r>
              <a:rPr lang="en-GB" dirty="0"/>
              <a:t>INPUTS section </a:t>
            </a:r>
            <a:r>
              <a:rPr lang="en-GB" b="1" dirty="0"/>
              <a:t>two</a:t>
            </a:r>
            <a:endParaRPr lang="en-GB" dirty="0"/>
          </a:p>
        </p:txBody>
      </p:sp>
      <p:sp>
        <p:nvSpPr>
          <p:cNvPr id="32" name="TextBox 31">
            <a:extLst>
              <a:ext uri="{FF2B5EF4-FFF2-40B4-BE49-F238E27FC236}">
                <a16:creationId xmlns:a16="http://schemas.microsoft.com/office/drawing/2014/main" id="{1FABD3EB-06C9-4176-AD02-BAAABA7FF485}"/>
              </a:ext>
            </a:extLst>
          </p:cNvPr>
          <p:cNvSpPr txBox="1"/>
          <p:nvPr/>
        </p:nvSpPr>
        <p:spPr>
          <a:xfrm>
            <a:off x="8734454" y="1446400"/>
            <a:ext cx="2905609" cy="400110"/>
          </a:xfrm>
          <a:prstGeom prst="rect">
            <a:avLst/>
          </a:prstGeom>
          <a:solidFill>
            <a:schemeClr val="accent1">
              <a:lumMod val="50000"/>
            </a:schemeClr>
          </a:solidFill>
          <a:ln w="57150">
            <a:solidFill>
              <a:schemeClr val="bg1">
                <a:lumMod val="75000"/>
              </a:schemeClr>
            </a:solidFill>
          </a:ln>
        </p:spPr>
        <p:txBody>
          <a:bodyPr wrap="square" rtlCol="0">
            <a:spAutoFit/>
          </a:bodyPr>
          <a:lstStyle/>
          <a:p>
            <a:r>
              <a:rPr lang="en-GB" sz="2000" dirty="0">
                <a:solidFill>
                  <a:schemeClr val="bg1">
                    <a:lumMod val="95000"/>
                  </a:schemeClr>
                </a:solidFill>
                <a:latin typeface="Arial" panose="020B0604020202020204" pitchFamily="34" charset="0"/>
                <a:cs typeface="Arial" panose="020B0604020202020204" pitchFamily="34" charset="0"/>
              </a:rPr>
              <a:t>INPUTS section </a:t>
            </a:r>
            <a:r>
              <a:rPr lang="en-GB" sz="2000" b="1" dirty="0">
                <a:solidFill>
                  <a:schemeClr val="bg1">
                    <a:lumMod val="95000"/>
                  </a:schemeClr>
                </a:solidFill>
                <a:latin typeface="Arial" panose="020B0604020202020204" pitchFamily="34" charset="0"/>
                <a:cs typeface="Arial" panose="020B0604020202020204" pitchFamily="34" charset="0"/>
              </a:rPr>
              <a:t>one</a:t>
            </a:r>
          </a:p>
        </p:txBody>
      </p:sp>
      <p:grpSp>
        <p:nvGrpSpPr>
          <p:cNvPr id="9" name="Group 8">
            <a:extLst>
              <a:ext uri="{FF2B5EF4-FFF2-40B4-BE49-F238E27FC236}">
                <a16:creationId xmlns:a16="http://schemas.microsoft.com/office/drawing/2014/main" id="{C673A4E5-BBB6-403A-A65C-3E1D77AB21F3}"/>
              </a:ext>
            </a:extLst>
          </p:cNvPr>
          <p:cNvGrpSpPr/>
          <p:nvPr/>
        </p:nvGrpSpPr>
        <p:grpSpPr>
          <a:xfrm>
            <a:off x="625863" y="4277984"/>
            <a:ext cx="3315872" cy="883988"/>
            <a:chOff x="600587" y="2983404"/>
            <a:chExt cx="3315872" cy="883988"/>
          </a:xfrm>
        </p:grpSpPr>
        <p:sp>
          <p:nvSpPr>
            <p:cNvPr id="35" name="Rectangle 34">
              <a:extLst>
                <a:ext uri="{FF2B5EF4-FFF2-40B4-BE49-F238E27FC236}">
                  <a16:creationId xmlns:a16="http://schemas.microsoft.com/office/drawing/2014/main" id="{B73DEEF5-F0BE-42B5-AA96-0972FD0F8433}"/>
                </a:ext>
              </a:extLst>
            </p:cNvPr>
            <p:cNvSpPr/>
            <p:nvPr/>
          </p:nvSpPr>
          <p:spPr>
            <a:xfrm>
              <a:off x="600587" y="2983404"/>
              <a:ext cx="3315872" cy="883988"/>
            </a:xfrm>
            <a:prstGeom prst="rect">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3" name="Picture 32">
              <a:extLst>
                <a:ext uri="{FF2B5EF4-FFF2-40B4-BE49-F238E27FC236}">
                  <a16:creationId xmlns:a16="http://schemas.microsoft.com/office/drawing/2014/main" id="{1FCC62AB-7704-4FC2-818C-8DB6DC5788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185" y="3110872"/>
              <a:ext cx="709197" cy="640080"/>
            </a:xfrm>
            <a:prstGeom prst="rect">
              <a:avLst/>
            </a:prstGeom>
          </p:spPr>
        </p:pic>
        <p:pic>
          <p:nvPicPr>
            <p:cNvPr id="34" name="Picture 33">
              <a:extLst>
                <a:ext uri="{FF2B5EF4-FFF2-40B4-BE49-F238E27FC236}">
                  <a16:creationId xmlns:a16="http://schemas.microsoft.com/office/drawing/2014/main" id="{4EFC0F35-9152-45F4-AC15-9A876E4D44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8408" y="3146042"/>
              <a:ext cx="740425" cy="640080"/>
            </a:xfrm>
            <a:prstGeom prst="rect">
              <a:avLst/>
            </a:prstGeom>
          </p:spPr>
        </p:pic>
      </p:grpSp>
      <p:sp>
        <p:nvSpPr>
          <p:cNvPr id="37" name="Rectangle 36">
            <a:extLst>
              <a:ext uri="{FF2B5EF4-FFF2-40B4-BE49-F238E27FC236}">
                <a16:creationId xmlns:a16="http://schemas.microsoft.com/office/drawing/2014/main" id="{1B8EDED2-3CCF-40CA-85E9-E5F2CBB9BC98}"/>
              </a:ext>
            </a:extLst>
          </p:cNvPr>
          <p:cNvSpPr/>
          <p:nvPr/>
        </p:nvSpPr>
        <p:spPr>
          <a:xfrm>
            <a:off x="520740" y="2153325"/>
            <a:ext cx="3315872" cy="883988"/>
          </a:xfrm>
          <a:prstGeom prst="rect">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0C17058B-360C-41F8-AC25-251150892B71}"/>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a:extLst>
              <a:ext uri="{FF2B5EF4-FFF2-40B4-BE49-F238E27FC236}">
                <a16:creationId xmlns:a16="http://schemas.microsoft.com/office/drawing/2014/main" id="{B045BBEC-ADC9-48B6-8844-BCD28B93EF7F}"/>
              </a:ext>
            </a:extLst>
          </p:cNvPr>
          <p:cNvGrpSpPr/>
          <p:nvPr/>
        </p:nvGrpSpPr>
        <p:grpSpPr>
          <a:xfrm>
            <a:off x="5750265" y="1322615"/>
            <a:ext cx="2082522" cy="915282"/>
            <a:chOff x="597121" y="2256610"/>
            <a:chExt cx="2082522" cy="915282"/>
          </a:xfrm>
        </p:grpSpPr>
        <p:sp>
          <p:nvSpPr>
            <p:cNvPr id="26" name="Shape 929">
              <a:extLst>
                <a:ext uri="{FF2B5EF4-FFF2-40B4-BE49-F238E27FC236}">
                  <a16:creationId xmlns:a16="http://schemas.microsoft.com/office/drawing/2014/main" id="{8C78815F-26A6-40C6-95FB-68AE56377B27}"/>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27" name="Shape 930">
              <a:extLst>
                <a:ext uri="{FF2B5EF4-FFF2-40B4-BE49-F238E27FC236}">
                  <a16:creationId xmlns:a16="http://schemas.microsoft.com/office/drawing/2014/main" id="{68CC71FD-BFCB-4A76-AD6D-96C8C0E46B84}"/>
                </a:ext>
              </a:extLst>
            </p:cNvPr>
            <p:cNvGrpSpPr/>
            <p:nvPr/>
          </p:nvGrpSpPr>
          <p:grpSpPr>
            <a:xfrm>
              <a:off x="597121" y="2256610"/>
              <a:ext cx="2082522" cy="915282"/>
              <a:chOff x="0" y="0"/>
              <a:chExt cx="1404640" cy="632474"/>
            </a:xfrm>
          </p:grpSpPr>
          <p:sp>
            <p:nvSpPr>
              <p:cNvPr id="36" name="Shape 931">
                <a:extLst>
                  <a:ext uri="{FF2B5EF4-FFF2-40B4-BE49-F238E27FC236}">
                    <a16:creationId xmlns:a16="http://schemas.microsoft.com/office/drawing/2014/main" id="{7F4D0C78-F7C8-4099-A904-15895EED996F}"/>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effectLst/>
                    <a:latin typeface="Roboto" panose="02000000000000000000" pitchFamily="2" charset="0"/>
                    <a:ea typeface="Roboto" panose="02000000000000000000" pitchFamily="2" charset="0"/>
                    <a:cs typeface="Roboto" panose="02000000000000000000" pitchFamily="2" charset="0"/>
                  </a:rPr>
                  <a:t>  Agroecology </a:t>
                </a:r>
                <a:endParaRPr lang="en-GB" sz="2800" dirty="0">
                  <a:effectLst/>
                  <a:latin typeface="Times New Roman" panose="02020603050405020304" pitchFamily="18" charset="0"/>
                  <a:ea typeface="Times New Roman" panose="02020603050405020304" pitchFamily="18" charset="0"/>
                </a:endParaRPr>
              </a:p>
            </p:txBody>
          </p:sp>
          <p:sp>
            <p:nvSpPr>
              <p:cNvPr id="38" name="Shape 933">
                <a:extLst>
                  <a:ext uri="{FF2B5EF4-FFF2-40B4-BE49-F238E27FC236}">
                    <a16:creationId xmlns:a16="http://schemas.microsoft.com/office/drawing/2014/main" id="{99049F4F-061F-424B-884A-CFECAAB343FD}"/>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Land, Soil &amp; Climate</a:t>
                </a:r>
                <a:endParaRPr lang="en-GB" sz="1000" dirty="0">
                  <a:effectLst/>
                  <a:latin typeface="Times New Roman" panose="02020603050405020304" pitchFamily="18" charset="0"/>
                  <a:ea typeface="Times New Roman" panose="02020603050405020304" pitchFamily="18" charset="0"/>
                </a:endParaRPr>
              </a:p>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seasons</a:t>
                </a:r>
                <a:endParaRPr lang="en-GB" sz="1000" dirty="0">
                  <a:effectLst/>
                  <a:latin typeface="Times New Roman" panose="02020603050405020304" pitchFamily="18" charset="0"/>
                  <a:ea typeface="Times New Roman" panose="02020603050405020304" pitchFamily="18" charset="0"/>
                </a:endParaRPr>
              </a:p>
            </p:txBody>
          </p:sp>
          <p:cxnSp>
            <p:nvCxnSpPr>
              <p:cNvPr id="40" name="Shape 934">
                <a:extLst>
                  <a:ext uri="{FF2B5EF4-FFF2-40B4-BE49-F238E27FC236}">
                    <a16:creationId xmlns:a16="http://schemas.microsoft.com/office/drawing/2014/main" id="{3A330A6D-3737-48E0-AB67-712A0F54108D}"/>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pic>
          <p:nvPicPr>
            <p:cNvPr id="28" name="Picture 27">
              <a:extLst>
                <a:ext uri="{FF2B5EF4-FFF2-40B4-BE49-F238E27FC236}">
                  <a16:creationId xmlns:a16="http://schemas.microsoft.com/office/drawing/2014/main" id="{9051D0D6-E888-4B75-A143-218CADD78AAE}"/>
                </a:ext>
              </a:extLst>
            </p:cNvPr>
            <p:cNvPicPr>
              <a:picLocks noChangeAspect="1"/>
            </p:cNvPicPr>
            <p:nvPr/>
          </p:nvPicPr>
          <p:blipFill>
            <a:blip r:embed="rId6"/>
            <a:stretch>
              <a:fillRect/>
            </a:stretch>
          </p:blipFill>
          <p:spPr>
            <a:xfrm>
              <a:off x="648761" y="2379338"/>
              <a:ext cx="457245" cy="457200"/>
            </a:xfrm>
            <a:prstGeom prst="rect">
              <a:avLst/>
            </a:prstGeom>
          </p:spPr>
        </p:pic>
      </p:grpSp>
      <p:grpSp>
        <p:nvGrpSpPr>
          <p:cNvPr id="5" name="Group 4">
            <a:extLst>
              <a:ext uri="{FF2B5EF4-FFF2-40B4-BE49-F238E27FC236}">
                <a16:creationId xmlns:a16="http://schemas.microsoft.com/office/drawing/2014/main" id="{2DD6A4CA-AAB5-419D-A357-120F0C4F7979}"/>
              </a:ext>
            </a:extLst>
          </p:cNvPr>
          <p:cNvGrpSpPr/>
          <p:nvPr/>
        </p:nvGrpSpPr>
        <p:grpSpPr>
          <a:xfrm>
            <a:off x="5750265" y="2481331"/>
            <a:ext cx="2082522" cy="915282"/>
            <a:chOff x="5750265" y="2486904"/>
            <a:chExt cx="2082522" cy="915282"/>
          </a:xfrm>
        </p:grpSpPr>
        <p:grpSp>
          <p:nvGrpSpPr>
            <p:cNvPr id="41" name="Group 40">
              <a:extLst>
                <a:ext uri="{FF2B5EF4-FFF2-40B4-BE49-F238E27FC236}">
                  <a16:creationId xmlns:a16="http://schemas.microsoft.com/office/drawing/2014/main" id="{8C57BCBA-B39B-4799-8DD7-3E0F774E8EB6}"/>
                </a:ext>
              </a:extLst>
            </p:cNvPr>
            <p:cNvGrpSpPr/>
            <p:nvPr/>
          </p:nvGrpSpPr>
          <p:grpSpPr>
            <a:xfrm>
              <a:off x="5750265" y="2486904"/>
              <a:ext cx="2082522" cy="915282"/>
              <a:chOff x="597121" y="2256610"/>
              <a:chExt cx="2082522" cy="915282"/>
            </a:xfrm>
          </p:grpSpPr>
          <p:sp>
            <p:nvSpPr>
              <p:cNvPr id="42" name="Shape 929">
                <a:extLst>
                  <a:ext uri="{FF2B5EF4-FFF2-40B4-BE49-F238E27FC236}">
                    <a16:creationId xmlns:a16="http://schemas.microsoft.com/office/drawing/2014/main" id="{3788FA79-F025-4858-ADD4-F38696D491C9}"/>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43" name="Shape 930">
                <a:extLst>
                  <a:ext uri="{FF2B5EF4-FFF2-40B4-BE49-F238E27FC236}">
                    <a16:creationId xmlns:a16="http://schemas.microsoft.com/office/drawing/2014/main" id="{C4638926-C5E2-4C7F-AE83-ABBCCDD5C7DD}"/>
                  </a:ext>
                </a:extLst>
              </p:cNvPr>
              <p:cNvGrpSpPr/>
              <p:nvPr/>
            </p:nvGrpSpPr>
            <p:grpSpPr>
              <a:xfrm>
                <a:off x="597121" y="2256610"/>
                <a:ext cx="2082522" cy="915282"/>
                <a:chOff x="0" y="0"/>
                <a:chExt cx="1404640" cy="632474"/>
              </a:xfrm>
            </p:grpSpPr>
            <p:sp>
              <p:nvSpPr>
                <p:cNvPr id="45" name="Shape 931">
                  <a:extLst>
                    <a:ext uri="{FF2B5EF4-FFF2-40B4-BE49-F238E27FC236}">
                      <a16:creationId xmlns:a16="http://schemas.microsoft.com/office/drawing/2014/main" id="{E658DA7B-4F53-47EB-8327-25A66C46F5B5}"/>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46" name="Shape 933">
                  <a:extLst>
                    <a:ext uri="{FF2B5EF4-FFF2-40B4-BE49-F238E27FC236}">
                      <a16:creationId xmlns:a16="http://schemas.microsoft.com/office/drawing/2014/main" id="{472B4986-D0B6-4120-AD27-15ECE4828EA3}"/>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47" name="Shape 934">
                  <a:extLst>
                    <a:ext uri="{FF2B5EF4-FFF2-40B4-BE49-F238E27FC236}">
                      <a16:creationId xmlns:a16="http://schemas.microsoft.com/office/drawing/2014/main" id="{AACFCBB6-6E6B-4E3B-8695-F1E4AB76AD88}"/>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48" name="Picture 47">
              <a:extLst>
                <a:ext uri="{FF2B5EF4-FFF2-40B4-BE49-F238E27FC236}">
                  <a16:creationId xmlns:a16="http://schemas.microsoft.com/office/drawing/2014/main" id="{151CB834-DFC0-46E9-A50B-6E6606E81BAA}"/>
                </a:ext>
              </a:extLst>
            </p:cNvPr>
            <p:cNvPicPr/>
            <p:nvPr/>
          </p:nvPicPr>
          <p:blipFill>
            <a:blip r:embed="rId7"/>
            <a:stretch>
              <a:fillRect/>
            </a:stretch>
          </p:blipFill>
          <p:spPr>
            <a:xfrm>
              <a:off x="5823144" y="2668311"/>
              <a:ext cx="457200" cy="457200"/>
            </a:xfrm>
            <a:prstGeom prst="rect">
              <a:avLst/>
            </a:prstGeom>
          </p:spPr>
        </p:pic>
      </p:grpSp>
      <p:grpSp>
        <p:nvGrpSpPr>
          <p:cNvPr id="7" name="Group 6">
            <a:extLst>
              <a:ext uri="{FF2B5EF4-FFF2-40B4-BE49-F238E27FC236}">
                <a16:creationId xmlns:a16="http://schemas.microsoft.com/office/drawing/2014/main" id="{8FACBA3A-516F-4632-A67C-00C3EDB4A502}"/>
              </a:ext>
            </a:extLst>
          </p:cNvPr>
          <p:cNvGrpSpPr/>
          <p:nvPr/>
        </p:nvGrpSpPr>
        <p:grpSpPr>
          <a:xfrm>
            <a:off x="5750265" y="3663235"/>
            <a:ext cx="2082522" cy="915282"/>
            <a:chOff x="5750265" y="3663235"/>
            <a:chExt cx="2082522" cy="915282"/>
          </a:xfrm>
        </p:grpSpPr>
        <p:grpSp>
          <p:nvGrpSpPr>
            <p:cNvPr id="50" name="Group 49">
              <a:extLst>
                <a:ext uri="{FF2B5EF4-FFF2-40B4-BE49-F238E27FC236}">
                  <a16:creationId xmlns:a16="http://schemas.microsoft.com/office/drawing/2014/main" id="{920FFE6E-DA3C-41F7-8640-D38E04C82198}"/>
                </a:ext>
              </a:extLst>
            </p:cNvPr>
            <p:cNvGrpSpPr/>
            <p:nvPr/>
          </p:nvGrpSpPr>
          <p:grpSpPr>
            <a:xfrm>
              <a:off x="5750265" y="3663235"/>
              <a:ext cx="2082522" cy="915282"/>
              <a:chOff x="597121" y="2256610"/>
              <a:chExt cx="2082522" cy="915282"/>
            </a:xfrm>
          </p:grpSpPr>
          <p:sp>
            <p:nvSpPr>
              <p:cNvPr id="52" name="Shape 929">
                <a:extLst>
                  <a:ext uri="{FF2B5EF4-FFF2-40B4-BE49-F238E27FC236}">
                    <a16:creationId xmlns:a16="http://schemas.microsoft.com/office/drawing/2014/main" id="{97C1886B-15B0-4A47-ABFE-4EE9EC7D79CF}"/>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53" name="Shape 930">
                <a:extLst>
                  <a:ext uri="{FF2B5EF4-FFF2-40B4-BE49-F238E27FC236}">
                    <a16:creationId xmlns:a16="http://schemas.microsoft.com/office/drawing/2014/main" id="{4D3ADCE6-096B-4D41-89FE-F58804880362}"/>
                  </a:ext>
                </a:extLst>
              </p:cNvPr>
              <p:cNvGrpSpPr/>
              <p:nvPr/>
            </p:nvGrpSpPr>
            <p:grpSpPr>
              <a:xfrm>
                <a:off x="597121" y="2256610"/>
                <a:ext cx="2082522" cy="915282"/>
                <a:chOff x="0" y="0"/>
                <a:chExt cx="1404640" cy="632474"/>
              </a:xfrm>
            </p:grpSpPr>
            <p:sp>
              <p:nvSpPr>
                <p:cNvPr id="54" name="Shape 931">
                  <a:extLst>
                    <a:ext uri="{FF2B5EF4-FFF2-40B4-BE49-F238E27FC236}">
                      <a16:creationId xmlns:a16="http://schemas.microsoft.com/office/drawing/2014/main" id="{54F94F0A-FBCB-4390-8B03-623BC7E02F68}"/>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Feeding </a:t>
                  </a:r>
                  <a:endParaRPr lang="en-GB" sz="2800" dirty="0">
                    <a:effectLst/>
                    <a:latin typeface="Times New Roman" panose="02020603050405020304" pitchFamily="18" charset="0"/>
                    <a:ea typeface="Times New Roman" panose="02020603050405020304" pitchFamily="18" charset="0"/>
                  </a:endParaRPr>
                </a:p>
              </p:txBody>
            </p:sp>
            <p:sp>
              <p:nvSpPr>
                <p:cNvPr id="55" name="Shape 933">
                  <a:extLst>
                    <a:ext uri="{FF2B5EF4-FFF2-40B4-BE49-F238E27FC236}">
                      <a16:creationId xmlns:a16="http://schemas.microsoft.com/office/drawing/2014/main" id="{FCEC4915-FEB5-4A7F-805A-D5CEEB3AC34A}"/>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Feed basket</a:t>
                  </a:r>
                  <a:endParaRPr lang="en-GB" sz="1000" dirty="0">
                    <a:effectLst/>
                    <a:latin typeface="Times New Roman" panose="02020603050405020304" pitchFamily="18" charset="0"/>
                    <a:ea typeface="Times New Roman" panose="02020603050405020304" pitchFamily="18" charset="0"/>
                  </a:endParaRPr>
                </a:p>
              </p:txBody>
            </p:sp>
            <p:cxnSp>
              <p:nvCxnSpPr>
                <p:cNvPr id="56" name="Shape 934">
                  <a:extLst>
                    <a:ext uri="{FF2B5EF4-FFF2-40B4-BE49-F238E27FC236}">
                      <a16:creationId xmlns:a16="http://schemas.microsoft.com/office/drawing/2014/main" id="{BC20345C-649A-408E-9AA4-4C78A3658920}"/>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57" name="Picture 56">
              <a:extLst>
                <a:ext uri="{FF2B5EF4-FFF2-40B4-BE49-F238E27FC236}">
                  <a16:creationId xmlns:a16="http://schemas.microsoft.com/office/drawing/2014/main" id="{BE6B789C-B699-4AB4-82C1-70CB4616A3BE}"/>
                </a:ext>
              </a:extLst>
            </p:cNvPr>
            <p:cNvPicPr/>
            <p:nvPr/>
          </p:nvPicPr>
          <p:blipFill>
            <a:blip r:embed="rId8"/>
            <a:stretch>
              <a:fillRect/>
            </a:stretch>
          </p:blipFill>
          <p:spPr>
            <a:xfrm>
              <a:off x="5807987" y="3843944"/>
              <a:ext cx="457200" cy="457200"/>
            </a:xfrm>
            <a:prstGeom prst="rect">
              <a:avLst/>
            </a:prstGeom>
          </p:spPr>
        </p:pic>
      </p:grpSp>
      <p:grpSp>
        <p:nvGrpSpPr>
          <p:cNvPr id="8" name="Group 7">
            <a:extLst>
              <a:ext uri="{FF2B5EF4-FFF2-40B4-BE49-F238E27FC236}">
                <a16:creationId xmlns:a16="http://schemas.microsoft.com/office/drawing/2014/main" id="{BEB57947-D0E3-46B5-B3D5-44FE0FFF9A51}"/>
              </a:ext>
            </a:extLst>
          </p:cNvPr>
          <p:cNvGrpSpPr/>
          <p:nvPr/>
        </p:nvGrpSpPr>
        <p:grpSpPr>
          <a:xfrm>
            <a:off x="5750265" y="4884025"/>
            <a:ext cx="2082522" cy="915282"/>
            <a:chOff x="5750265" y="4884025"/>
            <a:chExt cx="2082522" cy="915282"/>
          </a:xfrm>
        </p:grpSpPr>
        <p:grpSp>
          <p:nvGrpSpPr>
            <p:cNvPr id="60" name="Group 59">
              <a:extLst>
                <a:ext uri="{FF2B5EF4-FFF2-40B4-BE49-F238E27FC236}">
                  <a16:creationId xmlns:a16="http://schemas.microsoft.com/office/drawing/2014/main" id="{E2F8CE17-F897-4638-9B13-3C667D5FC62D}"/>
                </a:ext>
              </a:extLst>
            </p:cNvPr>
            <p:cNvGrpSpPr/>
            <p:nvPr/>
          </p:nvGrpSpPr>
          <p:grpSpPr>
            <a:xfrm>
              <a:off x="5750265" y="4884025"/>
              <a:ext cx="2082522" cy="915282"/>
              <a:chOff x="597121" y="2256610"/>
              <a:chExt cx="2082522" cy="915282"/>
            </a:xfrm>
          </p:grpSpPr>
          <p:sp>
            <p:nvSpPr>
              <p:cNvPr id="62" name="Shape 929">
                <a:extLst>
                  <a:ext uri="{FF2B5EF4-FFF2-40B4-BE49-F238E27FC236}">
                    <a16:creationId xmlns:a16="http://schemas.microsoft.com/office/drawing/2014/main" id="{920F3342-564E-4C3E-8E84-7F25310DB8F0}"/>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63" name="Shape 930">
                <a:extLst>
                  <a:ext uri="{FF2B5EF4-FFF2-40B4-BE49-F238E27FC236}">
                    <a16:creationId xmlns:a16="http://schemas.microsoft.com/office/drawing/2014/main" id="{9F55469F-72B6-406B-A209-1108B3C20C7D}"/>
                  </a:ext>
                </a:extLst>
              </p:cNvPr>
              <p:cNvGrpSpPr/>
              <p:nvPr/>
            </p:nvGrpSpPr>
            <p:grpSpPr>
              <a:xfrm>
                <a:off x="597121" y="2256610"/>
                <a:ext cx="2082522" cy="915282"/>
                <a:chOff x="0" y="0"/>
                <a:chExt cx="1404640" cy="632474"/>
              </a:xfrm>
            </p:grpSpPr>
            <p:sp>
              <p:nvSpPr>
                <p:cNvPr id="64" name="Shape 931">
                  <a:extLst>
                    <a:ext uri="{FF2B5EF4-FFF2-40B4-BE49-F238E27FC236}">
                      <a16:creationId xmlns:a16="http://schemas.microsoft.com/office/drawing/2014/main" id="{21BCB231-64DF-4D43-AB84-6F41FEE6E052}"/>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65" name="Shape 933">
                  <a:extLst>
                    <a:ext uri="{FF2B5EF4-FFF2-40B4-BE49-F238E27FC236}">
                      <a16:creationId xmlns:a16="http://schemas.microsoft.com/office/drawing/2014/main" id="{FD491407-6F33-4A81-B777-3737A831B2D2}"/>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66" name="Shape 934">
                  <a:extLst>
                    <a:ext uri="{FF2B5EF4-FFF2-40B4-BE49-F238E27FC236}">
                      <a16:creationId xmlns:a16="http://schemas.microsoft.com/office/drawing/2014/main" id="{1305776A-D547-4047-A2B6-8C28F4F28A80}"/>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67" name="Picture 66">
              <a:extLst>
                <a:ext uri="{FF2B5EF4-FFF2-40B4-BE49-F238E27FC236}">
                  <a16:creationId xmlns:a16="http://schemas.microsoft.com/office/drawing/2014/main" id="{5D0EB65F-E11B-41FE-8F85-63A37D86EC53}"/>
                </a:ext>
              </a:extLst>
            </p:cNvPr>
            <p:cNvPicPr/>
            <p:nvPr/>
          </p:nvPicPr>
          <p:blipFill>
            <a:blip r:embed="rId9"/>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1031016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3100" y="2320726"/>
            <a:ext cx="4175760" cy="89611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8856" y="4295995"/>
            <a:ext cx="4218432" cy="896112"/>
          </a:xfrm>
          <a:prstGeom prst="rect">
            <a:avLst/>
          </a:prstGeom>
        </p:spPr>
      </p:pic>
      <p:sp>
        <p:nvSpPr>
          <p:cNvPr id="10" name="TextBox 9"/>
          <p:cNvSpPr txBox="1"/>
          <p:nvPr/>
        </p:nvSpPr>
        <p:spPr>
          <a:xfrm>
            <a:off x="6418255" y="1573430"/>
            <a:ext cx="173778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Descriptors</a:t>
            </a:r>
          </a:p>
        </p:txBody>
      </p:sp>
      <p:sp>
        <p:nvSpPr>
          <p:cNvPr id="11" name="TextBox 10"/>
          <p:cNvSpPr txBox="1"/>
          <p:nvPr/>
        </p:nvSpPr>
        <p:spPr>
          <a:xfrm>
            <a:off x="9322092" y="3643429"/>
            <a:ext cx="92804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Input</a:t>
            </a:r>
          </a:p>
        </p:txBody>
      </p:sp>
      <p:grpSp>
        <p:nvGrpSpPr>
          <p:cNvPr id="29" name="Group 28"/>
          <p:cNvGrpSpPr/>
          <p:nvPr/>
        </p:nvGrpSpPr>
        <p:grpSpPr>
          <a:xfrm>
            <a:off x="6281197" y="2020946"/>
            <a:ext cx="2812256" cy="361863"/>
            <a:chOff x="4429125" y="2302223"/>
            <a:chExt cx="2812256" cy="361863"/>
          </a:xfrm>
        </p:grpSpPr>
        <p:cxnSp>
          <p:nvCxnSpPr>
            <p:cNvPr id="18" name="Straight Arrow Connector 17"/>
            <p:cNvCxnSpPr/>
            <p:nvPr/>
          </p:nvCxnSpPr>
          <p:spPr>
            <a:xfrm>
              <a:off x="4456671" y="2302223"/>
              <a:ext cx="0" cy="3618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392563" y="2302223"/>
              <a:ext cx="0" cy="3618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429125" y="2302223"/>
              <a:ext cx="2812256"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212228" y="2302223"/>
              <a:ext cx="0" cy="3618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p:cNvCxnSpPr/>
          <p:nvPr/>
        </p:nvCxnSpPr>
        <p:spPr>
          <a:xfrm>
            <a:off x="9845693" y="3983257"/>
            <a:ext cx="0" cy="3618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8A3796D9-B8E7-4D0A-A7E5-7004A6247D8D}"/>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AB28D16D-4C28-4FFA-86F3-01A81AD8A9A2}"/>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a:t>
            </a:r>
            <a:r>
              <a:rPr lang="en-GB" sz="4800" b="1" dirty="0">
                <a:latin typeface="Calibri Light" panose="020F0302020204030204" pitchFamily="34" charset="0"/>
                <a:cs typeface="Arial" panose="020B0604020202020204" pitchFamily="34" charset="0"/>
              </a:rPr>
              <a:t>data input</a:t>
            </a:r>
            <a:endParaRPr lang="en-GB" b="1" dirty="0">
              <a:latin typeface="Calibri Light" panose="020F0302020204030204" pitchFamily="34" charset="0"/>
              <a:cs typeface="Arial" panose="020B0604020202020204" pitchFamily="34" charset="0"/>
            </a:endParaRPr>
          </a:p>
        </p:txBody>
      </p:sp>
      <p:pic>
        <p:nvPicPr>
          <p:cNvPr id="19" name="Picture 18">
            <a:extLst>
              <a:ext uri="{FF2B5EF4-FFF2-40B4-BE49-F238E27FC236}">
                <a16:creationId xmlns:a16="http://schemas.microsoft.com/office/drawing/2014/main" id="{68026DBF-1C04-48C5-B44F-6E23920C30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2452" y="2379095"/>
            <a:ext cx="585215" cy="457200"/>
          </a:xfrm>
          <a:prstGeom prst="rect">
            <a:avLst/>
          </a:prstGeom>
        </p:spPr>
      </p:pic>
      <p:sp>
        <p:nvSpPr>
          <p:cNvPr id="21" name="TextBox 20">
            <a:extLst>
              <a:ext uri="{FF2B5EF4-FFF2-40B4-BE49-F238E27FC236}">
                <a16:creationId xmlns:a16="http://schemas.microsoft.com/office/drawing/2014/main" id="{75410388-AC3E-4D7D-96E8-4246ABFFFF86}"/>
              </a:ext>
            </a:extLst>
          </p:cNvPr>
          <p:cNvSpPr txBox="1"/>
          <p:nvPr/>
        </p:nvSpPr>
        <p:spPr>
          <a:xfrm>
            <a:off x="498017" y="3696976"/>
            <a:ext cx="357156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expert opinion or observation</a:t>
            </a:r>
          </a:p>
        </p:txBody>
      </p:sp>
      <p:sp>
        <p:nvSpPr>
          <p:cNvPr id="26" name="TextBox 25">
            <a:extLst>
              <a:ext uri="{FF2B5EF4-FFF2-40B4-BE49-F238E27FC236}">
                <a16:creationId xmlns:a16="http://schemas.microsoft.com/office/drawing/2014/main" id="{E7181841-B812-43C0-AEF2-420B6FC4C201}"/>
              </a:ext>
            </a:extLst>
          </p:cNvPr>
          <p:cNvSpPr txBox="1"/>
          <p:nvPr/>
        </p:nvSpPr>
        <p:spPr>
          <a:xfrm>
            <a:off x="440893" y="1727391"/>
            <a:ext cx="1737783"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conversation</a:t>
            </a:r>
          </a:p>
        </p:txBody>
      </p:sp>
      <p:grpSp>
        <p:nvGrpSpPr>
          <p:cNvPr id="27" name="Group 26">
            <a:extLst>
              <a:ext uri="{FF2B5EF4-FFF2-40B4-BE49-F238E27FC236}">
                <a16:creationId xmlns:a16="http://schemas.microsoft.com/office/drawing/2014/main" id="{449861DE-9068-4F15-B0DD-26ED2BA84384}"/>
              </a:ext>
            </a:extLst>
          </p:cNvPr>
          <p:cNvGrpSpPr/>
          <p:nvPr/>
        </p:nvGrpSpPr>
        <p:grpSpPr>
          <a:xfrm>
            <a:off x="625863" y="4277984"/>
            <a:ext cx="3315872" cy="883988"/>
            <a:chOff x="600587" y="2983404"/>
            <a:chExt cx="3315872" cy="883988"/>
          </a:xfrm>
        </p:grpSpPr>
        <p:sp>
          <p:nvSpPr>
            <p:cNvPr id="34" name="Rectangle 33">
              <a:extLst>
                <a:ext uri="{FF2B5EF4-FFF2-40B4-BE49-F238E27FC236}">
                  <a16:creationId xmlns:a16="http://schemas.microsoft.com/office/drawing/2014/main" id="{7024237B-CCFA-4077-959E-AED3E8616207}"/>
                </a:ext>
              </a:extLst>
            </p:cNvPr>
            <p:cNvSpPr/>
            <p:nvPr/>
          </p:nvSpPr>
          <p:spPr>
            <a:xfrm>
              <a:off x="600587" y="2983404"/>
              <a:ext cx="3315872" cy="883988"/>
            </a:xfrm>
            <a:prstGeom prst="rect">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5" name="Picture 34">
              <a:extLst>
                <a:ext uri="{FF2B5EF4-FFF2-40B4-BE49-F238E27FC236}">
                  <a16:creationId xmlns:a16="http://schemas.microsoft.com/office/drawing/2014/main" id="{A8BF5C86-8FD6-4D41-A160-EA65295B54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5185" y="3110872"/>
              <a:ext cx="709197" cy="640080"/>
            </a:xfrm>
            <a:prstGeom prst="rect">
              <a:avLst/>
            </a:prstGeom>
          </p:spPr>
        </p:pic>
        <p:pic>
          <p:nvPicPr>
            <p:cNvPr id="36" name="Picture 35">
              <a:extLst>
                <a:ext uri="{FF2B5EF4-FFF2-40B4-BE49-F238E27FC236}">
                  <a16:creationId xmlns:a16="http://schemas.microsoft.com/office/drawing/2014/main" id="{E3E9BF8B-62DA-4697-BF34-76593A85DC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78408" y="3146042"/>
              <a:ext cx="740425" cy="640080"/>
            </a:xfrm>
            <a:prstGeom prst="rect">
              <a:avLst/>
            </a:prstGeom>
          </p:spPr>
        </p:pic>
      </p:grpSp>
      <p:sp>
        <p:nvSpPr>
          <p:cNvPr id="37" name="Rectangle 36">
            <a:extLst>
              <a:ext uri="{FF2B5EF4-FFF2-40B4-BE49-F238E27FC236}">
                <a16:creationId xmlns:a16="http://schemas.microsoft.com/office/drawing/2014/main" id="{5A6F1732-A5F2-405C-B740-49F529259D87}"/>
              </a:ext>
            </a:extLst>
          </p:cNvPr>
          <p:cNvSpPr/>
          <p:nvPr/>
        </p:nvSpPr>
        <p:spPr>
          <a:xfrm>
            <a:off x="520740" y="2153325"/>
            <a:ext cx="3315872" cy="883988"/>
          </a:xfrm>
          <a:prstGeom prst="rect">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05200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7" name="Picture 6"/>
          <p:cNvPicPr>
            <a:picLocks noChangeAspect="1"/>
          </p:cNvPicPr>
          <p:nvPr/>
        </p:nvPicPr>
        <p:blipFill>
          <a:blip r:embed="rId3"/>
          <a:stretch>
            <a:fillRect/>
          </a:stretch>
        </p:blipFill>
        <p:spPr>
          <a:xfrm>
            <a:off x="440893" y="4249059"/>
            <a:ext cx="10972800" cy="2354748"/>
          </a:xfrm>
          <a:prstGeom prst="rect">
            <a:avLst/>
          </a:prstGeom>
        </p:spPr>
      </p:pic>
      <p:sp>
        <p:nvSpPr>
          <p:cNvPr id="9" name="Rectangle 8"/>
          <p:cNvSpPr/>
          <p:nvPr/>
        </p:nvSpPr>
        <p:spPr>
          <a:xfrm>
            <a:off x="3682547" y="1324905"/>
            <a:ext cx="7957517" cy="2862322"/>
          </a:xfrm>
          <a:prstGeom prst="rect">
            <a:avLst/>
          </a:prstGeom>
        </p:spPr>
        <p:txBody>
          <a:bodyPr wrap="square">
            <a:spAutoFit/>
          </a:bodyPr>
          <a:lstStyle/>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Annual precipitation: average annual quantity of precipitation in mm/year</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Rainy season: the number of months in a year that significant rainfall occurs (more than 50mm/month)</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Soil type: the soil type according to the FAO classification scheme.  A drop-down list is provided</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err="1">
                <a:latin typeface="Arial" panose="020B0604020202020204" pitchFamily="34" charset="0"/>
                <a:ea typeface="Arial" panose="020B0604020202020204" pitchFamily="34" charset="0"/>
                <a:cs typeface="Arial" panose="020B0604020202020204" pitchFamily="34" charset="0"/>
              </a:rPr>
              <a:t>SoilN</a:t>
            </a:r>
            <a:r>
              <a:rPr lang="en-US" dirty="0">
                <a:latin typeface="Arial" panose="020B0604020202020204" pitchFamily="34" charset="0"/>
                <a:ea typeface="Arial" panose="020B0604020202020204" pitchFamily="34" charset="0"/>
                <a:cs typeface="Arial" panose="020B0604020202020204" pitchFamily="34" charset="0"/>
              </a:rPr>
              <a:t>: the total nitrogen content of the top soil layer in grams/kg of soil</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err="1">
                <a:latin typeface="Arial" panose="020B0604020202020204" pitchFamily="34" charset="0"/>
                <a:ea typeface="Arial" panose="020B0604020202020204" pitchFamily="34" charset="0"/>
                <a:cs typeface="Arial" panose="020B0604020202020204" pitchFamily="34" charset="0"/>
              </a:rPr>
              <a:t>SoilC</a:t>
            </a:r>
            <a:r>
              <a:rPr lang="en-US" dirty="0">
                <a:latin typeface="Arial" panose="020B0604020202020204" pitchFamily="34" charset="0"/>
                <a:ea typeface="Arial" panose="020B0604020202020204" pitchFamily="34" charset="0"/>
                <a:cs typeface="Arial" panose="020B0604020202020204" pitchFamily="34" charset="0"/>
              </a:rPr>
              <a:t>: the total carbon content in the top soil layer in grams /kg of soil</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Soil clay: the content of clay in the soil, in % (in terms of soil texture)</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Bulk density: the bulk density of the top soil layer in g/cm3 </a:t>
            </a:r>
            <a:endParaRPr lang="en-GB" dirty="0">
              <a:latin typeface="Arial" panose="020B0604020202020204" pitchFamily="34" charset="0"/>
              <a:ea typeface="Arial" panose="020B0604020202020204" pitchFamily="34" charset="0"/>
              <a:cs typeface="Arial" panose="020B0604020202020204" pitchFamily="34" charset="0"/>
            </a:endParaRPr>
          </a:p>
          <a:p>
            <a:pPr marL="342900" marR="0" lvl="0" indent="-342900">
              <a:spcBef>
                <a:spcPts val="0"/>
              </a:spcBef>
              <a:spcAft>
                <a:spcPts val="0"/>
              </a:spcAft>
              <a:buFont typeface="Arial" panose="020B0604020202020204" pitchFamily="34" charset="0"/>
              <a:buChar char="●"/>
            </a:pPr>
            <a:r>
              <a:rPr lang="en-US" dirty="0">
                <a:latin typeface="Arial" panose="020B0604020202020204" pitchFamily="34" charset="0"/>
                <a:ea typeface="Arial" panose="020B0604020202020204" pitchFamily="34" charset="0"/>
                <a:cs typeface="Arial" panose="020B0604020202020204" pitchFamily="34" charset="0"/>
              </a:rPr>
              <a:t>Soil depth: the depth at which the top soil in m</a:t>
            </a:r>
            <a:endParaRPr lang="en-GB" dirty="0">
              <a:effectLst/>
              <a:latin typeface="Arial" panose="020B0604020202020204" pitchFamily="34" charset="0"/>
              <a:ea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4D58B4D8-6230-4C67-A5FF-7E7B4A444F5A}"/>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53E9C64-931D-4ACE-B985-AD68FCCE2C5C}"/>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one</a:t>
            </a:r>
            <a:endParaRPr lang="en-GB" b="1" dirty="0">
              <a:latin typeface="Calibri Light" panose="020F030202020403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316DE372-60AC-4C72-82DD-EECC881F7032}"/>
              </a:ext>
            </a:extLst>
          </p:cNvPr>
          <p:cNvGrpSpPr/>
          <p:nvPr/>
        </p:nvGrpSpPr>
        <p:grpSpPr>
          <a:xfrm>
            <a:off x="554356" y="1355821"/>
            <a:ext cx="2082522" cy="915282"/>
            <a:chOff x="597121" y="2256610"/>
            <a:chExt cx="2082522" cy="915282"/>
          </a:xfrm>
        </p:grpSpPr>
        <p:sp>
          <p:nvSpPr>
            <p:cNvPr id="21" name="Shape 929">
              <a:extLst>
                <a:ext uri="{FF2B5EF4-FFF2-40B4-BE49-F238E27FC236}">
                  <a16:creationId xmlns:a16="http://schemas.microsoft.com/office/drawing/2014/main" id="{6E84AFAC-31F1-4DDC-9CD4-4FECEDA4FFF1}"/>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22" name="Shape 930">
              <a:extLst>
                <a:ext uri="{FF2B5EF4-FFF2-40B4-BE49-F238E27FC236}">
                  <a16:creationId xmlns:a16="http://schemas.microsoft.com/office/drawing/2014/main" id="{326A1A08-E56C-4270-A1FA-B8C43E9503E6}"/>
                </a:ext>
              </a:extLst>
            </p:cNvPr>
            <p:cNvGrpSpPr/>
            <p:nvPr/>
          </p:nvGrpSpPr>
          <p:grpSpPr>
            <a:xfrm>
              <a:off x="597121" y="2256610"/>
              <a:ext cx="2082522" cy="915282"/>
              <a:chOff x="0" y="0"/>
              <a:chExt cx="1404640" cy="632474"/>
            </a:xfrm>
          </p:grpSpPr>
          <p:sp>
            <p:nvSpPr>
              <p:cNvPr id="24" name="Shape 931">
                <a:extLst>
                  <a:ext uri="{FF2B5EF4-FFF2-40B4-BE49-F238E27FC236}">
                    <a16:creationId xmlns:a16="http://schemas.microsoft.com/office/drawing/2014/main" id="{D66A6991-A69F-493E-AD0D-7F9E37D14995}"/>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effectLst/>
                    <a:latin typeface="Roboto" panose="02000000000000000000" pitchFamily="2" charset="0"/>
                    <a:ea typeface="Roboto" panose="02000000000000000000" pitchFamily="2" charset="0"/>
                    <a:cs typeface="Roboto" panose="02000000000000000000" pitchFamily="2" charset="0"/>
                  </a:rPr>
                  <a:t>  Agroecology </a:t>
                </a:r>
                <a:endParaRPr lang="en-GB" sz="2800" dirty="0">
                  <a:effectLst/>
                  <a:latin typeface="Times New Roman" panose="02020603050405020304" pitchFamily="18" charset="0"/>
                  <a:ea typeface="Times New Roman" panose="02020603050405020304" pitchFamily="18" charset="0"/>
                </a:endParaRPr>
              </a:p>
            </p:txBody>
          </p:sp>
          <p:sp>
            <p:nvSpPr>
              <p:cNvPr id="25" name="Shape 933">
                <a:extLst>
                  <a:ext uri="{FF2B5EF4-FFF2-40B4-BE49-F238E27FC236}">
                    <a16:creationId xmlns:a16="http://schemas.microsoft.com/office/drawing/2014/main" id="{87735093-F627-4FF0-B8A7-FF14EEBB8A98}"/>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Land, Soil &amp; Climate</a:t>
                </a:r>
                <a:endParaRPr lang="en-GB" sz="1000" dirty="0">
                  <a:effectLst/>
                  <a:latin typeface="Times New Roman" panose="02020603050405020304" pitchFamily="18" charset="0"/>
                  <a:ea typeface="Times New Roman" panose="02020603050405020304" pitchFamily="18" charset="0"/>
                </a:endParaRPr>
              </a:p>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seasons</a:t>
                </a:r>
                <a:endParaRPr lang="en-GB" sz="1000" dirty="0">
                  <a:effectLst/>
                  <a:latin typeface="Times New Roman" panose="02020603050405020304" pitchFamily="18" charset="0"/>
                  <a:ea typeface="Times New Roman" panose="02020603050405020304" pitchFamily="18" charset="0"/>
                </a:endParaRPr>
              </a:p>
            </p:txBody>
          </p:sp>
          <p:cxnSp>
            <p:nvCxnSpPr>
              <p:cNvPr id="26" name="Shape 934">
                <a:extLst>
                  <a:ext uri="{FF2B5EF4-FFF2-40B4-BE49-F238E27FC236}">
                    <a16:creationId xmlns:a16="http://schemas.microsoft.com/office/drawing/2014/main" id="{CFD19D90-C98D-456C-9885-337A4B4833AF}"/>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pic>
          <p:nvPicPr>
            <p:cNvPr id="23" name="Picture 22">
              <a:extLst>
                <a:ext uri="{FF2B5EF4-FFF2-40B4-BE49-F238E27FC236}">
                  <a16:creationId xmlns:a16="http://schemas.microsoft.com/office/drawing/2014/main" id="{F9A38140-8DFF-4732-89C3-A5E32B9D3A99}"/>
                </a:ext>
              </a:extLst>
            </p:cNvPr>
            <p:cNvPicPr>
              <a:picLocks noChangeAspect="1"/>
            </p:cNvPicPr>
            <p:nvPr/>
          </p:nvPicPr>
          <p:blipFill>
            <a:blip r:embed="rId4"/>
            <a:stretch>
              <a:fillRect/>
            </a:stretch>
          </p:blipFill>
          <p:spPr>
            <a:xfrm>
              <a:off x="648761" y="2379338"/>
              <a:ext cx="457245" cy="457200"/>
            </a:xfrm>
            <a:prstGeom prst="rect">
              <a:avLst/>
            </a:prstGeom>
          </p:spPr>
        </p:pic>
      </p:grpSp>
    </p:spTree>
    <p:extLst>
      <p:ext uri="{BB962C8B-B14F-4D97-AF65-F5344CB8AC3E}">
        <p14:creationId xmlns:p14="http://schemas.microsoft.com/office/powerpoint/2010/main" val="143830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Arrow Connector 9">
            <a:extLst>
              <a:ext uri="{FF2B5EF4-FFF2-40B4-BE49-F238E27FC236}">
                <a16:creationId xmlns:a16="http://schemas.microsoft.com/office/drawing/2014/main" id="{E4A809D5-3600-46D4-A466-67F2349A54F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93776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The CLEANED process</a:t>
            </a:r>
          </a:p>
        </p:txBody>
      </p:sp>
      <p:sp>
        <p:nvSpPr>
          <p:cNvPr id="6" name="Slide Number Placeholder 5">
            <a:extLst>
              <a:ext uri="{FF2B5EF4-FFF2-40B4-BE49-F238E27FC236}">
                <a16:creationId xmlns:a16="http://schemas.microsoft.com/office/drawing/2014/main" id="{AE8FF007-3724-4262-B15F-71A8EA13AB3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F63A3B-78C7-47BE-AE5E-E10140E04643}" type="slidenum">
              <a:rPr lang="en-US" smtClean="0"/>
              <a:pPr/>
              <a:t>2</a:t>
            </a:fld>
            <a:endParaRPr lang="en-US" dirty="0"/>
          </a:p>
        </p:txBody>
      </p:sp>
      <p:pic>
        <p:nvPicPr>
          <p:cNvPr id="7" name="Picture 6">
            <a:extLst>
              <a:ext uri="{FF2B5EF4-FFF2-40B4-BE49-F238E27FC236}">
                <a16:creationId xmlns:a16="http://schemas.microsoft.com/office/drawing/2014/main" id="{E3D57612-18C7-4BC9-9EE5-7ABCF60591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8" name="Picture 7">
            <a:extLst>
              <a:ext uri="{FF2B5EF4-FFF2-40B4-BE49-F238E27FC236}">
                <a16:creationId xmlns:a16="http://schemas.microsoft.com/office/drawing/2014/main" id="{8E2C5653-7B8C-48E3-9EF9-B889BBEF63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9" name="Picture 8">
            <a:extLst>
              <a:ext uri="{FF2B5EF4-FFF2-40B4-BE49-F238E27FC236}">
                <a16:creationId xmlns:a16="http://schemas.microsoft.com/office/drawing/2014/main" id="{11FC12BF-53CA-457B-AC2E-484FA87A2C6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1" name="Picture 10">
            <a:extLst>
              <a:ext uri="{FF2B5EF4-FFF2-40B4-BE49-F238E27FC236}">
                <a16:creationId xmlns:a16="http://schemas.microsoft.com/office/drawing/2014/main" id="{77241EE5-745B-4BD7-9A04-AEB1D62A35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633824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9" name="Rectangle 8"/>
          <p:cNvSpPr/>
          <p:nvPr/>
        </p:nvSpPr>
        <p:spPr>
          <a:xfrm>
            <a:off x="3682547" y="1324905"/>
            <a:ext cx="7957517" cy="2554545"/>
          </a:xfrm>
          <a:prstGeom prst="rect">
            <a:avLst/>
          </a:prstGeom>
        </p:spPr>
        <p:txBody>
          <a:bodyPr wrap="square">
            <a:spAutoFit/>
          </a:bodyPr>
          <a:lstStyle/>
          <a:p>
            <a:pPr marL="285750" lvl="0" indent="-285750">
              <a:buFont typeface="Arial" panose="020B0604020202020204" pitchFamily="34" charset="0"/>
              <a:buChar char="•"/>
            </a:pPr>
            <a:r>
              <a:rPr lang="en-US" sz="2000" dirty="0"/>
              <a:t>Planting date long rain: the day of the year when planting starts in the first wet season</a:t>
            </a:r>
            <a:endParaRPr lang="en-GB" sz="2000" dirty="0"/>
          </a:p>
          <a:p>
            <a:pPr marL="285750" lvl="0" indent="-285750">
              <a:buFont typeface="Arial" panose="020B0604020202020204" pitchFamily="34" charset="0"/>
              <a:buChar char="•"/>
            </a:pPr>
            <a:r>
              <a:rPr lang="en-US" sz="2000" dirty="0"/>
              <a:t>Harvest date long rain: the day of the year when harvesting starts in the first wet season </a:t>
            </a:r>
            <a:endParaRPr lang="en-GB" sz="2000" dirty="0"/>
          </a:p>
          <a:p>
            <a:pPr marL="285750" lvl="0" indent="-285750">
              <a:buFont typeface="Arial" panose="020B0604020202020204" pitchFamily="34" charset="0"/>
              <a:buChar char="•"/>
            </a:pPr>
            <a:r>
              <a:rPr lang="en-US" sz="2000" dirty="0"/>
              <a:t>Planting date short rain: the day of the year when planting starts in the first wet season</a:t>
            </a:r>
            <a:endParaRPr lang="en-GB" sz="2000" dirty="0"/>
          </a:p>
          <a:p>
            <a:pPr marL="285750" indent="-285750">
              <a:buFont typeface="Arial" panose="020B0604020202020204" pitchFamily="34" charset="0"/>
              <a:buChar char="•"/>
            </a:pPr>
            <a:r>
              <a:rPr lang="en-US" sz="2000" dirty="0"/>
              <a:t>Harvest date short rain: the day of the year when harvesting starts in the first wet season</a:t>
            </a:r>
            <a:endParaRPr lang="en-GB" sz="2000" dirty="0">
              <a:effectLst/>
              <a:latin typeface="Arial" panose="020B0604020202020204" pitchFamily="34" charset="0"/>
              <a:ea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554356" y="4083824"/>
            <a:ext cx="10972800" cy="1224500"/>
          </a:xfrm>
          <a:prstGeom prst="rect">
            <a:avLst/>
          </a:prstGeom>
        </p:spPr>
      </p:pic>
      <p:sp>
        <p:nvSpPr>
          <p:cNvPr id="7" name="Rectangle 6">
            <a:extLst>
              <a:ext uri="{FF2B5EF4-FFF2-40B4-BE49-F238E27FC236}">
                <a16:creationId xmlns:a16="http://schemas.microsoft.com/office/drawing/2014/main" id="{552BCC28-FCDD-47D4-AAD7-35F3ECE45D9F}"/>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06D0B220-CE5F-4150-8173-5CFABDBA1B05}"/>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one</a:t>
            </a:r>
            <a:endParaRPr lang="en-GB" b="1" dirty="0">
              <a:latin typeface="Calibri Light" panose="020F030202020403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5906ABBC-C208-4D2A-B828-51FEC0309EF3}"/>
              </a:ext>
            </a:extLst>
          </p:cNvPr>
          <p:cNvGrpSpPr/>
          <p:nvPr/>
        </p:nvGrpSpPr>
        <p:grpSpPr>
          <a:xfrm>
            <a:off x="554356" y="1355821"/>
            <a:ext cx="2082522" cy="915282"/>
            <a:chOff x="597121" y="2256610"/>
            <a:chExt cx="2082522" cy="915282"/>
          </a:xfrm>
        </p:grpSpPr>
        <p:sp>
          <p:nvSpPr>
            <p:cNvPr id="11" name="Shape 929">
              <a:extLst>
                <a:ext uri="{FF2B5EF4-FFF2-40B4-BE49-F238E27FC236}">
                  <a16:creationId xmlns:a16="http://schemas.microsoft.com/office/drawing/2014/main" id="{1B63B2B0-4FA2-40DE-870C-164654637CBF}"/>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2" name="Shape 930">
              <a:extLst>
                <a:ext uri="{FF2B5EF4-FFF2-40B4-BE49-F238E27FC236}">
                  <a16:creationId xmlns:a16="http://schemas.microsoft.com/office/drawing/2014/main" id="{ABB29B37-17BC-41AC-9B08-A11EC057307E}"/>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6ED35298-C1C9-4AF1-B952-BE5EDB0A93B6}"/>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effectLst/>
                    <a:latin typeface="Roboto" panose="02000000000000000000" pitchFamily="2" charset="0"/>
                    <a:ea typeface="Roboto" panose="02000000000000000000" pitchFamily="2" charset="0"/>
                    <a:cs typeface="Roboto" panose="02000000000000000000" pitchFamily="2" charset="0"/>
                  </a:rPr>
                  <a:t>  Agroecology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7358A161-843C-4B53-9265-CED7250DA4A5}"/>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Land, Soil &amp; Climate</a:t>
                </a:r>
                <a:endParaRPr lang="en-GB" sz="1000" dirty="0">
                  <a:effectLst/>
                  <a:latin typeface="Times New Roman" panose="02020603050405020304" pitchFamily="18" charset="0"/>
                  <a:ea typeface="Times New Roman" panose="02020603050405020304" pitchFamily="18" charset="0"/>
                </a:endParaRPr>
              </a:p>
              <a:p>
                <a:pPr>
                  <a:spcAft>
                    <a:spcPts val="0"/>
                  </a:spcAft>
                </a:pPr>
                <a:r>
                  <a:rPr lang="en-US" sz="1000" dirty="0">
                    <a:solidFill>
                      <a:srgbClr val="9E9E9E"/>
                    </a:solidFill>
                    <a:effectLst/>
                    <a:latin typeface="Roboto" panose="02000000000000000000" pitchFamily="2" charset="0"/>
                    <a:ea typeface="Roboto" panose="02000000000000000000" pitchFamily="2" charset="0"/>
                    <a:cs typeface="Roboto" panose="02000000000000000000" pitchFamily="2" charset="0"/>
                  </a:rPr>
                  <a:t>seasons</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29CE7486-4822-426B-8623-AE58E2498215}"/>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pic>
          <p:nvPicPr>
            <p:cNvPr id="13" name="Picture 12">
              <a:extLst>
                <a:ext uri="{FF2B5EF4-FFF2-40B4-BE49-F238E27FC236}">
                  <a16:creationId xmlns:a16="http://schemas.microsoft.com/office/drawing/2014/main" id="{43792971-B2F7-464F-86C8-AB0407CC48C6}"/>
                </a:ext>
              </a:extLst>
            </p:cNvPr>
            <p:cNvPicPr>
              <a:picLocks noChangeAspect="1"/>
            </p:cNvPicPr>
            <p:nvPr/>
          </p:nvPicPr>
          <p:blipFill>
            <a:blip r:embed="rId4"/>
            <a:stretch>
              <a:fillRect/>
            </a:stretch>
          </p:blipFill>
          <p:spPr>
            <a:xfrm>
              <a:off x="648761" y="2379338"/>
              <a:ext cx="457245" cy="457200"/>
            </a:xfrm>
            <a:prstGeom prst="rect">
              <a:avLst/>
            </a:prstGeom>
          </p:spPr>
        </p:pic>
      </p:grpSp>
    </p:spTree>
    <p:extLst>
      <p:ext uri="{BB962C8B-B14F-4D97-AF65-F5344CB8AC3E}">
        <p14:creationId xmlns:p14="http://schemas.microsoft.com/office/powerpoint/2010/main" val="1571452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56" y="2528919"/>
            <a:ext cx="11430000" cy="1782538"/>
          </a:xfrm>
          <a:prstGeom prst="rect">
            <a:avLst/>
          </a:prstGeom>
        </p:spPr>
      </p:pic>
      <p:sp>
        <p:nvSpPr>
          <p:cNvPr id="7" name="Rectangle 6">
            <a:extLst>
              <a:ext uri="{FF2B5EF4-FFF2-40B4-BE49-F238E27FC236}">
                <a16:creationId xmlns:a16="http://schemas.microsoft.com/office/drawing/2014/main" id="{74F8C28C-F539-4A69-AC58-3649FCEF0095}"/>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DD1CA96-4456-4203-811A-678330F5B886}"/>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56AD3008-D448-4F63-9022-3894A8EB36E8}"/>
              </a:ext>
            </a:extLst>
          </p:cNvPr>
          <p:cNvGrpSpPr/>
          <p:nvPr/>
        </p:nvGrpSpPr>
        <p:grpSpPr>
          <a:xfrm>
            <a:off x="554356" y="1355821"/>
            <a:ext cx="2082522" cy="915282"/>
            <a:chOff x="5750265" y="2486904"/>
            <a:chExt cx="2082522" cy="915282"/>
          </a:xfrm>
        </p:grpSpPr>
        <p:grpSp>
          <p:nvGrpSpPr>
            <p:cNvPr id="11" name="Group 10">
              <a:extLst>
                <a:ext uri="{FF2B5EF4-FFF2-40B4-BE49-F238E27FC236}">
                  <a16:creationId xmlns:a16="http://schemas.microsoft.com/office/drawing/2014/main" id="{AFC04D8D-21E5-4AA0-87BF-0F504EF452C4}"/>
                </a:ext>
              </a:extLst>
            </p:cNvPr>
            <p:cNvGrpSpPr/>
            <p:nvPr/>
          </p:nvGrpSpPr>
          <p:grpSpPr>
            <a:xfrm>
              <a:off x="5750265" y="2486904"/>
              <a:ext cx="2082522" cy="915282"/>
              <a:chOff x="597121" y="2256610"/>
              <a:chExt cx="2082522" cy="915282"/>
            </a:xfrm>
          </p:grpSpPr>
          <p:sp>
            <p:nvSpPr>
              <p:cNvPr id="13" name="Shape 929">
                <a:extLst>
                  <a:ext uri="{FF2B5EF4-FFF2-40B4-BE49-F238E27FC236}">
                    <a16:creationId xmlns:a16="http://schemas.microsoft.com/office/drawing/2014/main" id="{C441D749-6C44-4F03-ADC6-CF5AE0542642}"/>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F2577350-FC3B-4E0B-BECB-7AFC0578B0E5}"/>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16BC732C-5B4A-401F-AFAE-1066D6B0E74B}"/>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D0615FCD-BA73-48EC-A24B-40D92F81D14D}"/>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308BDAF2-78DE-4A98-A25C-B67DAAEDF363}"/>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FDB61C6F-41B7-4904-A360-400F77C1D7D2}"/>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3593199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4937760"/>
            <a:ext cx="10241280" cy="1621536"/>
          </a:xfrm>
          <a:prstGeom prst="rect">
            <a:avLst/>
          </a:prstGeom>
        </p:spPr>
      </p:pic>
      <p:sp>
        <p:nvSpPr>
          <p:cNvPr id="4" name="Rectangle 3"/>
          <p:cNvSpPr/>
          <p:nvPr/>
        </p:nvSpPr>
        <p:spPr>
          <a:xfrm>
            <a:off x="4114800" y="1371600"/>
            <a:ext cx="7525264" cy="2246769"/>
          </a:xfrm>
          <a:prstGeom prst="rect">
            <a:avLst/>
          </a:prstGeom>
        </p:spPr>
        <p:txBody>
          <a:bodyPr wrap="square">
            <a:spAutoFit/>
          </a:bodyPr>
          <a:lstStyle/>
          <a:p>
            <a:pPr marL="285750" marR="0" lvl="0" indent="-285750">
              <a:spcBef>
                <a:spcPts val="0"/>
              </a:spcBef>
              <a:spcAft>
                <a:spcPts val="0"/>
              </a:spcAft>
              <a:buFont typeface="Arial" panose="020B0604020202020204" pitchFamily="34" charset="0"/>
              <a:buChar char="•"/>
            </a:pPr>
            <a:r>
              <a:rPr lang="en-US" sz="2000" dirty="0">
                <a:latin typeface="Arial" panose="020B0604020202020204" pitchFamily="34" charset="0"/>
                <a:ea typeface="Arial" panose="020B0604020202020204" pitchFamily="34" charset="0"/>
                <a:cs typeface="Arial" panose="020B0604020202020204" pitchFamily="34" charset="0"/>
              </a:rPr>
              <a:t>Herd composition: the number of animals in this category</a:t>
            </a:r>
            <a:endParaRPr lang="en-GB" sz="2000" dirty="0">
              <a:latin typeface="Arial" panose="020B060402020202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pPr>
            <a:r>
              <a:rPr lang="en-US" sz="2000" dirty="0">
                <a:latin typeface="Arial" panose="020B0604020202020204" pitchFamily="34" charset="0"/>
                <a:ea typeface="Arial" panose="020B0604020202020204" pitchFamily="34" charset="0"/>
                <a:cs typeface="Arial" panose="020B0604020202020204" pitchFamily="34" charset="0"/>
              </a:rPr>
              <a:t>Annual milk production: the total annual milk production (taking into account variances due to lactation period, </a:t>
            </a:r>
            <a:r>
              <a:rPr lang="en-US" sz="2000" dirty="0" err="1">
                <a:latin typeface="Arial" panose="020B0604020202020204" pitchFamily="34" charset="0"/>
                <a:ea typeface="Arial" panose="020B0604020202020204" pitchFamily="34" charset="0"/>
                <a:cs typeface="Arial" panose="020B0604020202020204" pitchFamily="34" charset="0"/>
              </a:rPr>
              <a:t>etc</a:t>
            </a:r>
            <a:r>
              <a:rPr lang="en-US" sz="2000" dirty="0">
                <a:latin typeface="Arial" panose="020B0604020202020204" pitchFamily="34" charset="0"/>
                <a:ea typeface="Arial" panose="020B0604020202020204" pitchFamily="34" charset="0"/>
                <a:cs typeface="Arial" panose="020B0604020202020204" pitchFamily="34" charset="0"/>
              </a:rPr>
              <a:t>).  This information is only provided for the relevant livestock types (e.g. not for the poultry or the male cattle)</a:t>
            </a:r>
            <a:endParaRPr lang="en-GB" sz="2000" dirty="0">
              <a:latin typeface="Arial" panose="020B0604020202020204" pitchFamily="34" charset="0"/>
              <a:ea typeface="Arial" panose="020B0604020202020204" pitchFamily="34" charset="0"/>
              <a:cs typeface="Arial" panose="020B0604020202020204" pitchFamily="34" charset="0"/>
            </a:endParaRPr>
          </a:p>
          <a:p>
            <a:pPr marL="285750" marR="0" lvl="0" indent="-285750">
              <a:spcBef>
                <a:spcPts val="0"/>
              </a:spcBef>
              <a:spcAft>
                <a:spcPts val="0"/>
              </a:spcAft>
              <a:buFont typeface="Arial" panose="020B0604020202020204" pitchFamily="34" charset="0"/>
              <a:buChar char="•"/>
            </a:pPr>
            <a:r>
              <a:rPr lang="en-US" sz="2000" dirty="0">
                <a:latin typeface="Arial" panose="020B0604020202020204" pitchFamily="34" charset="0"/>
                <a:ea typeface="Arial" panose="020B0604020202020204" pitchFamily="34" charset="0"/>
                <a:cs typeface="Arial" panose="020B0604020202020204" pitchFamily="34" charset="0"/>
              </a:rPr>
              <a:t>Livestock leaving the farm: the number of livestock of this type that leave the farm, through e.g. sale or gift</a:t>
            </a:r>
            <a:endParaRPr lang="en-GB" sz="2000" dirty="0">
              <a:effectLst/>
              <a:latin typeface="Arial" panose="020B0604020202020204" pitchFamily="34" charset="0"/>
              <a:ea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C244DF60-AD6E-4D21-B2B3-4897506C3123}"/>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081F108-C119-42E9-845B-F38C79665145}"/>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635D6272-565D-453E-91D0-0533B2E45193}"/>
              </a:ext>
            </a:extLst>
          </p:cNvPr>
          <p:cNvGrpSpPr/>
          <p:nvPr/>
        </p:nvGrpSpPr>
        <p:grpSpPr>
          <a:xfrm>
            <a:off x="554356" y="1355821"/>
            <a:ext cx="2082522" cy="915282"/>
            <a:chOff x="5750265" y="2486904"/>
            <a:chExt cx="2082522" cy="915282"/>
          </a:xfrm>
        </p:grpSpPr>
        <p:grpSp>
          <p:nvGrpSpPr>
            <p:cNvPr id="10" name="Group 9">
              <a:extLst>
                <a:ext uri="{FF2B5EF4-FFF2-40B4-BE49-F238E27FC236}">
                  <a16:creationId xmlns:a16="http://schemas.microsoft.com/office/drawing/2014/main" id="{DFB4C4A0-863D-47E1-9310-CA154D9B9D48}"/>
                </a:ext>
              </a:extLst>
            </p:cNvPr>
            <p:cNvGrpSpPr/>
            <p:nvPr/>
          </p:nvGrpSpPr>
          <p:grpSpPr>
            <a:xfrm>
              <a:off x="5750265" y="2486904"/>
              <a:ext cx="2082522" cy="915282"/>
              <a:chOff x="597121" y="2256610"/>
              <a:chExt cx="2082522" cy="915282"/>
            </a:xfrm>
          </p:grpSpPr>
          <p:sp>
            <p:nvSpPr>
              <p:cNvPr id="12" name="Shape 929">
                <a:extLst>
                  <a:ext uri="{FF2B5EF4-FFF2-40B4-BE49-F238E27FC236}">
                    <a16:creationId xmlns:a16="http://schemas.microsoft.com/office/drawing/2014/main" id="{EF8327B6-482C-47C8-BFA5-3C42CDF90773}"/>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53E6A190-7F3B-4E6D-98CA-01B40EF5BE0C}"/>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9AB77962-6139-4BCD-833F-2B35F4396CE4}"/>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FC8CBCAB-5573-4976-8A67-46F8A6F4FFB0}"/>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A46FD920-4662-41E1-80DC-1A9F123109D7}"/>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AFC660A4-AD4B-46D4-9EB1-0ED73DADBF3F}"/>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2711622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4" name="Rectangle 3"/>
          <p:cNvSpPr/>
          <p:nvPr/>
        </p:nvSpPr>
        <p:spPr>
          <a:xfrm>
            <a:off x="3200400" y="1158240"/>
            <a:ext cx="8811424" cy="3785652"/>
          </a:xfrm>
          <a:prstGeom prst="rect">
            <a:avLst/>
          </a:prstGeom>
        </p:spPr>
        <p:txBody>
          <a:bodyPr wrap="square">
            <a:spAutoFit/>
          </a:bodyPr>
          <a:lstStyle/>
          <a:p>
            <a:pPr marL="800100" lvl="1" indent="-342900">
              <a:buFont typeface="Arial" panose="020B0604020202020204" pitchFamily="34" charset="0"/>
              <a:buChar char="•"/>
            </a:pPr>
            <a:r>
              <a:rPr lang="en-US" sz="2000" dirty="0"/>
              <a:t>Time spent in the stable: the fraction of the day that an animal of this type normally spends inside a stable; a stable is any structure where there is some form of  closed space, and where the manure that is produced by the livestock remains away from the outside natural elements until it is collected and displaced.</a:t>
            </a:r>
            <a:endParaRPr lang="en-GB" sz="2000" dirty="0"/>
          </a:p>
          <a:p>
            <a:pPr marL="800100" lvl="1" indent="-342900">
              <a:buFont typeface="Arial" panose="020B0604020202020204" pitchFamily="34" charset="0"/>
              <a:buChar char="•"/>
            </a:pPr>
            <a:r>
              <a:rPr lang="en-US" sz="2000" dirty="0"/>
              <a:t>Time spent in yard: a yard is therein defined as an enclosure or tethering area where the manure produced in that area is subject to the elements</a:t>
            </a:r>
            <a:endParaRPr lang="en-GB" sz="2000" dirty="0"/>
          </a:p>
          <a:p>
            <a:pPr marL="800100" lvl="1" indent="-342900">
              <a:buFont typeface="Arial" panose="020B0604020202020204" pitchFamily="34" charset="0"/>
              <a:buChar char="•"/>
            </a:pPr>
            <a:r>
              <a:rPr lang="en-US" sz="2000" dirty="0"/>
              <a:t>Time spent  grazing pasture/field on-farm</a:t>
            </a:r>
            <a:endParaRPr lang="en-GB" sz="2000" dirty="0"/>
          </a:p>
          <a:p>
            <a:pPr marL="800100" lvl="1" indent="-342900">
              <a:buFont typeface="Arial" panose="020B0604020202020204" pitchFamily="34" charset="0"/>
              <a:buChar char="•"/>
            </a:pPr>
            <a:r>
              <a:rPr lang="en-US" sz="2000" dirty="0"/>
              <a:t>Time spent grazing off-farm:  the value in this column </a:t>
            </a:r>
            <a:r>
              <a:rPr lang="en-US" sz="2000" dirty="0">
                <a:solidFill>
                  <a:srgbClr val="FF0000"/>
                </a:solidFill>
              </a:rPr>
              <a:t>calculated</a:t>
            </a:r>
            <a:r>
              <a:rPr lang="en-US" sz="2000" dirty="0"/>
              <a:t> on the values you have input in the previous three columns.  It is assumed that all time not spent in the stable, the yard or grazing on-farm, is spent grazing off-farm </a:t>
            </a:r>
            <a:endParaRPr lang="en-GB" sz="20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4937760"/>
            <a:ext cx="10241280" cy="1645920"/>
          </a:xfrm>
          <a:prstGeom prst="rect">
            <a:avLst/>
          </a:prstGeom>
        </p:spPr>
      </p:pic>
      <p:sp>
        <p:nvSpPr>
          <p:cNvPr id="8" name="Rectangle 7">
            <a:extLst>
              <a:ext uri="{FF2B5EF4-FFF2-40B4-BE49-F238E27FC236}">
                <a16:creationId xmlns:a16="http://schemas.microsoft.com/office/drawing/2014/main" id="{7F2BF8E5-D62B-4CEA-9D52-69F0E754E60A}"/>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E3B31A6-27B3-4A41-B742-900778D74686}"/>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460998C1-DCC8-4267-AB9B-F99A6CD63604}"/>
              </a:ext>
            </a:extLst>
          </p:cNvPr>
          <p:cNvGrpSpPr/>
          <p:nvPr/>
        </p:nvGrpSpPr>
        <p:grpSpPr>
          <a:xfrm>
            <a:off x="554356" y="1355821"/>
            <a:ext cx="2082522" cy="915282"/>
            <a:chOff x="5750265" y="2486904"/>
            <a:chExt cx="2082522" cy="915282"/>
          </a:xfrm>
        </p:grpSpPr>
        <p:grpSp>
          <p:nvGrpSpPr>
            <p:cNvPr id="11" name="Group 10">
              <a:extLst>
                <a:ext uri="{FF2B5EF4-FFF2-40B4-BE49-F238E27FC236}">
                  <a16:creationId xmlns:a16="http://schemas.microsoft.com/office/drawing/2014/main" id="{8B8E5F8B-2F1A-46CF-86C3-2F9CEABA6A96}"/>
                </a:ext>
              </a:extLst>
            </p:cNvPr>
            <p:cNvGrpSpPr/>
            <p:nvPr/>
          </p:nvGrpSpPr>
          <p:grpSpPr>
            <a:xfrm>
              <a:off x="5750265" y="2486904"/>
              <a:ext cx="2082522" cy="915282"/>
              <a:chOff x="597121" y="2256610"/>
              <a:chExt cx="2082522" cy="915282"/>
            </a:xfrm>
          </p:grpSpPr>
          <p:sp>
            <p:nvSpPr>
              <p:cNvPr id="13" name="Shape 929">
                <a:extLst>
                  <a:ext uri="{FF2B5EF4-FFF2-40B4-BE49-F238E27FC236}">
                    <a16:creationId xmlns:a16="http://schemas.microsoft.com/office/drawing/2014/main" id="{08273554-E7DF-45A5-AD24-8DDC07425EEE}"/>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BA527B2E-B405-4241-A6C5-E1709C300B37}"/>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B2BFDF8C-9B4A-424C-ACBA-6ECBD7188E4B}"/>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3A00109B-1C5D-4D85-9CE1-0D90B2A88078}"/>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3E8D2FDA-B26B-4D06-BE22-33DB2AD7EE5C}"/>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2EFBF591-F6CA-4AF5-86BE-5E21911B4BDA}"/>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1660743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4937760"/>
            <a:ext cx="10271760" cy="1645920"/>
          </a:xfrm>
          <a:prstGeom prst="rect">
            <a:avLst/>
          </a:prstGeom>
        </p:spPr>
      </p:pic>
      <p:sp>
        <p:nvSpPr>
          <p:cNvPr id="5" name="Rectangle 4"/>
          <p:cNvSpPr/>
          <p:nvPr/>
        </p:nvSpPr>
        <p:spPr>
          <a:xfrm>
            <a:off x="3048000" y="1264140"/>
            <a:ext cx="8592064" cy="2862322"/>
          </a:xfrm>
          <a:prstGeom prst="rect">
            <a:avLst/>
          </a:prstGeom>
        </p:spPr>
        <p:txBody>
          <a:bodyPr wrap="square">
            <a:spAutoFit/>
          </a:bodyPr>
          <a:lstStyle/>
          <a:p>
            <a:pPr marL="742950" lvl="1" indent="-285750">
              <a:buFont typeface="Arial" panose="020B0604020202020204" pitchFamily="34" charset="0"/>
              <a:buChar char="•"/>
            </a:pPr>
            <a:r>
              <a:rPr lang="en-US" sz="2000" dirty="0"/>
              <a:t>Collection of manure in stable: which fraction of the manure that is produced in the stable is collected vs. left on the floor</a:t>
            </a:r>
            <a:endParaRPr lang="en-GB" sz="2000" dirty="0"/>
          </a:p>
          <a:p>
            <a:pPr marL="742950" lvl="1" indent="-285750">
              <a:buFont typeface="Arial" panose="020B0604020202020204" pitchFamily="34" charset="0"/>
              <a:buChar char="•"/>
            </a:pPr>
            <a:r>
              <a:rPr lang="en-US" sz="2000" dirty="0"/>
              <a:t>Collection of manure in yard: which fraction of the manure produced in the yard is collected vs. left on the soil</a:t>
            </a:r>
            <a:endParaRPr lang="en-GB" sz="2000" dirty="0"/>
          </a:p>
          <a:p>
            <a:pPr marL="742950" lvl="1" indent="-285750">
              <a:buFont typeface="Arial" panose="020B0604020202020204" pitchFamily="34" charset="0"/>
              <a:buChar char="•"/>
            </a:pPr>
            <a:r>
              <a:rPr lang="en-US" sz="2000" dirty="0"/>
              <a:t>Collection of manure in fields/pasture: which fraction of the manure produced in the field or on the pasture is collected vs. left on the soil</a:t>
            </a:r>
            <a:endParaRPr lang="en-GB" sz="2000" dirty="0"/>
          </a:p>
          <a:p>
            <a:pPr marL="742950" lvl="1" indent="-285750">
              <a:buFont typeface="Arial" panose="020B0604020202020204" pitchFamily="34" charset="0"/>
              <a:buChar char="•"/>
            </a:pPr>
            <a:r>
              <a:rPr lang="en-US" sz="2000" dirty="0"/>
              <a:t>On-farm manure used as fertilizer: in many farms, the manure is not only collected and stored but also used for fertilizing crops.  Here you are asked to indicate which fraction of the collected manure is used as fertilizer.</a:t>
            </a:r>
            <a:endParaRPr lang="en-GB" sz="2000" dirty="0"/>
          </a:p>
        </p:txBody>
      </p:sp>
      <p:sp>
        <p:nvSpPr>
          <p:cNvPr id="7" name="Rectangle 6">
            <a:extLst>
              <a:ext uri="{FF2B5EF4-FFF2-40B4-BE49-F238E27FC236}">
                <a16:creationId xmlns:a16="http://schemas.microsoft.com/office/drawing/2014/main" id="{B73A2863-79DB-49F0-BB16-789B05165C77}"/>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03D7E27D-36E8-4264-B940-054A33020802}"/>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C761F01E-B271-432A-A9B1-5D9FA4AEE85B}"/>
              </a:ext>
            </a:extLst>
          </p:cNvPr>
          <p:cNvGrpSpPr/>
          <p:nvPr/>
        </p:nvGrpSpPr>
        <p:grpSpPr>
          <a:xfrm>
            <a:off x="554356" y="1355821"/>
            <a:ext cx="2082522" cy="915282"/>
            <a:chOff x="5750265" y="2486904"/>
            <a:chExt cx="2082522" cy="915282"/>
          </a:xfrm>
        </p:grpSpPr>
        <p:grpSp>
          <p:nvGrpSpPr>
            <p:cNvPr id="10" name="Group 9">
              <a:extLst>
                <a:ext uri="{FF2B5EF4-FFF2-40B4-BE49-F238E27FC236}">
                  <a16:creationId xmlns:a16="http://schemas.microsoft.com/office/drawing/2014/main" id="{56BD7CB6-3C40-484A-8544-64F1148250AD}"/>
                </a:ext>
              </a:extLst>
            </p:cNvPr>
            <p:cNvGrpSpPr/>
            <p:nvPr/>
          </p:nvGrpSpPr>
          <p:grpSpPr>
            <a:xfrm>
              <a:off x="5750265" y="2486904"/>
              <a:ext cx="2082522" cy="915282"/>
              <a:chOff x="597121" y="2256610"/>
              <a:chExt cx="2082522" cy="915282"/>
            </a:xfrm>
          </p:grpSpPr>
          <p:sp>
            <p:nvSpPr>
              <p:cNvPr id="12" name="Shape 929">
                <a:extLst>
                  <a:ext uri="{FF2B5EF4-FFF2-40B4-BE49-F238E27FC236}">
                    <a16:creationId xmlns:a16="http://schemas.microsoft.com/office/drawing/2014/main" id="{ECDBD1B2-04EC-4888-B3D3-6C2C88D5F686}"/>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5F719DAC-8D1B-41A8-BF3E-45DCEBE4DB6A}"/>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E6E89940-86F6-484B-972D-B866518C9142}"/>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9BD12460-F81A-42ED-BE8C-9AC7BBE685CC}"/>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ED1FF37D-35B8-42D9-9046-A5BE7564E19A}"/>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4C9398AA-8D3B-463F-8CC6-880BA507E6D9}"/>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3851443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5" name="Rectangle 4"/>
          <p:cNvSpPr/>
          <p:nvPr/>
        </p:nvSpPr>
        <p:spPr>
          <a:xfrm>
            <a:off x="3545633" y="1324905"/>
            <a:ext cx="8094432" cy="2862322"/>
          </a:xfrm>
          <a:prstGeom prst="rect">
            <a:avLst/>
          </a:prstGeom>
        </p:spPr>
        <p:txBody>
          <a:bodyPr wrap="square">
            <a:spAutoFit/>
          </a:bodyPr>
          <a:lstStyle/>
          <a:p>
            <a:pPr marL="285750" lvl="0" indent="-285750">
              <a:buFont typeface="Arial" panose="020B0604020202020204" pitchFamily="34" charset="0"/>
              <a:buChar char="•"/>
            </a:pPr>
            <a:r>
              <a:rPr lang="en-US" sz="2000" dirty="0"/>
              <a:t>solid storage: The storage of manure, typically for a period of several months, in unconfined piles or stacks. Manure is able to be stacked due to the presence of a sufficient amount of bedding material or loss of moisture by evaporation. </a:t>
            </a:r>
            <a:endParaRPr lang="en-GB" sz="2000" dirty="0"/>
          </a:p>
          <a:p>
            <a:pPr marL="285750" lvl="0" indent="-285750">
              <a:buFont typeface="Arial" panose="020B0604020202020204" pitchFamily="34" charset="0"/>
              <a:buChar char="•"/>
            </a:pPr>
            <a:r>
              <a:rPr lang="en-US" sz="2000" dirty="0"/>
              <a:t>dry lot: A paved or unpaved open confinement area without any significant vegetative cover where accumulating manure may be removed periodically. </a:t>
            </a:r>
            <a:endParaRPr lang="en-GB" sz="2000" dirty="0"/>
          </a:p>
          <a:p>
            <a:pPr marL="285750" lvl="0" indent="-285750">
              <a:buFont typeface="Arial" panose="020B0604020202020204" pitchFamily="34" charset="0"/>
              <a:buChar char="•"/>
            </a:pPr>
            <a:r>
              <a:rPr lang="en-US" sz="2000" dirty="0"/>
              <a:t>pasture/range/</a:t>
            </a:r>
            <a:r>
              <a:rPr lang="en-US" sz="2000" dirty="0" err="1"/>
              <a:t>paddock:The</a:t>
            </a:r>
            <a:r>
              <a:rPr lang="en-US" sz="2000" dirty="0"/>
              <a:t> manure from pasture and range grazing animals is allowed to lie as deposited, and is not managed.</a:t>
            </a:r>
            <a:endParaRPr lang="en-GB"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4316557"/>
            <a:ext cx="4781550" cy="1162050"/>
          </a:xfrm>
          <a:prstGeom prst="rect">
            <a:avLst/>
          </a:prstGeom>
        </p:spPr>
      </p:pic>
      <p:sp>
        <p:nvSpPr>
          <p:cNvPr id="7" name="Rectangle 6">
            <a:extLst>
              <a:ext uri="{FF2B5EF4-FFF2-40B4-BE49-F238E27FC236}">
                <a16:creationId xmlns:a16="http://schemas.microsoft.com/office/drawing/2014/main" id="{B0F113D0-5B22-4F83-8FBD-7BA99FAF0A0A}"/>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837CA50-80FF-45E1-83FA-9309909C3684}"/>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06363AB3-2A95-41AA-87DC-FF28B01EC96A}"/>
              </a:ext>
            </a:extLst>
          </p:cNvPr>
          <p:cNvGrpSpPr/>
          <p:nvPr/>
        </p:nvGrpSpPr>
        <p:grpSpPr>
          <a:xfrm>
            <a:off x="554356" y="1355821"/>
            <a:ext cx="2082522" cy="915282"/>
            <a:chOff x="5750265" y="2486904"/>
            <a:chExt cx="2082522" cy="915282"/>
          </a:xfrm>
        </p:grpSpPr>
        <p:grpSp>
          <p:nvGrpSpPr>
            <p:cNvPr id="10" name="Group 9">
              <a:extLst>
                <a:ext uri="{FF2B5EF4-FFF2-40B4-BE49-F238E27FC236}">
                  <a16:creationId xmlns:a16="http://schemas.microsoft.com/office/drawing/2014/main" id="{17B5BF38-92C6-4D7C-AB00-0F2F978A5E79}"/>
                </a:ext>
              </a:extLst>
            </p:cNvPr>
            <p:cNvGrpSpPr/>
            <p:nvPr/>
          </p:nvGrpSpPr>
          <p:grpSpPr>
            <a:xfrm>
              <a:off x="5750265" y="2486904"/>
              <a:ext cx="2082522" cy="915282"/>
              <a:chOff x="597121" y="2256610"/>
              <a:chExt cx="2082522" cy="915282"/>
            </a:xfrm>
          </p:grpSpPr>
          <p:sp>
            <p:nvSpPr>
              <p:cNvPr id="12" name="Shape 929">
                <a:extLst>
                  <a:ext uri="{FF2B5EF4-FFF2-40B4-BE49-F238E27FC236}">
                    <a16:creationId xmlns:a16="http://schemas.microsoft.com/office/drawing/2014/main" id="{A8E12199-BCCF-48B0-96DF-8D418C903D89}"/>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AD07FF86-FE75-4B63-8982-F0BA7D35B670}"/>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52B88753-8C06-40D4-A544-D57B80748F82}"/>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4C7455DA-4359-449B-8848-191A14684161}"/>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BE49A76F-B95C-445E-ADB2-955C0C052A65}"/>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EA06BBB3-A61A-4C5F-87E6-9DD6A7D37C06}"/>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927759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5" name="Rectangle 4"/>
          <p:cNvSpPr/>
          <p:nvPr/>
        </p:nvSpPr>
        <p:spPr>
          <a:xfrm>
            <a:off x="3551853" y="1526306"/>
            <a:ext cx="8088211" cy="2862322"/>
          </a:xfrm>
          <a:prstGeom prst="rect">
            <a:avLst/>
          </a:prstGeom>
        </p:spPr>
        <p:txBody>
          <a:bodyPr wrap="square">
            <a:spAutoFit/>
          </a:bodyPr>
          <a:lstStyle/>
          <a:p>
            <a:pPr marL="285750" lvl="0" indent="-285750">
              <a:buFont typeface="Arial" panose="020B0604020202020204" pitchFamily="34" charset="0"/>
              <a:buChar char="•"/>
            </a:pPr>
            <a:r>
              <a:rPr lang="en-US" sz="2000" dirty="0"/>
              <a:t>annual purchase of animal manure: if manure is bought, indicate here how much.  This is expressed in kg N/year.  E.g. </a:t>
            </a:r>
            <a:endParaRPr lang="en-GB" sz="2000" dirty="0"/>
          </a:p>
          <a:p>
            <a:pPr marL="285750" lvl="0" indent="-285750">
              <a:buFont typeface="Arial" panose="020B0604020202020204" pitchFamily="34" charset="0"/>
              <a:buChar char="•"/>
            </a:pPr>
            <a:r>
              <a:rPr lang="en-US" sz="2000" dirty="0"/>
              <a:t>annual purchase of compost: if compost is bought, indicate here how much</a:t>
            </a:r>
            <a:endParaRPr lang="en-GB" sz="2000" dirty="0"/>
          </a:p>
          <a:p>
            <a:pPr marL="285750" lvl="0" indent="-285750">
              <a:buFont typeface="Arial" panose="020B0604020202020204" pitchFamily="34" charset="0"/>
              <a:buChar char="•"/>
            </a:pPr>
            <a:r>
              <a:rPr lang="en-US" sz="2000" dirty="0"/>
              <a:t>annual purchase of other organic N additions: if any other organic sources of N are bought, indicate here how much</a:t>
            </a:r>
            <a:endParaRPr lang="en-GB" sz="2000" dirty="0"/>
          </a:p>
          <a:p>
            <a:pPr marL="285750" lvl="0" indent="-285750">
              <a:buFont typeface="Arial" panose="020B0604020202020204" pitchFamily="34" charset="0"/>
              <a:buChar char="•"/>
            </a:pPr>
            <a:r>
              <a:rPr lang="en-US" sz="2000" dirty="0"/>
              <a:t>annual purchase of bedding materials</a:t>
            </a:r>
            <a:endParaRPr lang="en-GB" sz="2000" dirty="0"/>
          </a:p>
          <a:p>
            <a:pPr marL="285750" lvl="0" indent="-285750">
              <a:buFont typeface="Arial" panose="020B0604020202020204" pitchFamily="34" charset="0"/>
              <a:buChar char="•"/>
            </a:pPr>
            <a:r>
              <a:rPr lang="en-US" sz="2000" dirty="0"/>
              <a:t>annual “sales” of home-produced manure:</a:t>
            </a:r>
            <a:endParaRPr lang="en-GB" sz="2000" dirty="0"/>
          </a:p>
          <a:p>
            <a:pPr marL="742950" lvl="1" indent="-285750">
              <a:buFont typeface="Arial" panose="020B0604020202020204" pitchFamily="34" charset="0"/>
              <a:buChar char="•"/>
            </a:pPr>
            <a:endParaRPr lang="en-GB" sz="2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7525" y="4387994"/>
            <a:ext cx="4772025" cy="1019175"/>
          </a:xfrm>
          <a:prstGeom prst="rect">
            <a:avLst/>
          </a:prstGeom>
        </p:spPr>
      </p:pic>
      <p:sp>
        <p:nvSpPr>
          <p:cNvPr id="7" name="Rectangle 6">
            <a:extLst>
              <a:ext uri="{FF2B5EF4-FFF2-40B4-BE49-F238E27FC236}">
                <a16:creationId xmlns:a16="http://schemas.microsoft.com/office/drawing/2014/main" id="{A63B0CDC-742B-4683-B193-2642D421EFAB}"/>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4B03A40-E411-4A8D-B727-4F99BE42877E}"/>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99150EE5-A0B2-4FB4-85D2-6370B28942BD}"/>
              </a:ext>
            </a:extLst>
          </p:cNvPr>
          <p:cNvGrpSpPr/>
          <p:nvPr/>
        </p:nvGrpSpPr>
        <p:grpSpPr>
          <a:xfrm>
            <a:off x="554356" y="1355821"/>
            <a:ext cx="2082522" cy="915282"/>
            <a:chOff x="5750265" y="2486904"/>
            <a:chExt cx="2082522" cy="915282"/>
          </a:xfrm>
        </p:grpSpPr>
        <p:grpSp>
          <p:nvGrpSpPr>
            <p:cNvPr id="10" name="Group 9">
              <a:extLst>
                <a:ext uri="{FF2B5EF4-FFF2-40B4-BE49-F238E27FC236}">
                  <a16:creationId xmlns:a16="http://schemas.microsoft.com/office/drawing/2014/main" id="{C878CC90-5C1F-496A-8C2E-99D5C388F4FC}"/>
                </a:ext>
              </a:extLst>
            </p:cNvPr>
            <p:cNvGrpSpPr/>
            <p:nvPr/>
          </p:nvGrpSpPr>
          <p:grpSpPr>
            <a:xfrm>
              <a:off x="5750265" y="2486904"/>
              <a:ext cx="2082522" cy="915282"/>
              <a:chOff x="597121" y="2256610"/>
              <a:chExt cx="2082522" cy="915282"/>
            </a:xfrm>
          </p:grpSpPr>
          <p:sp>
            <p:nvSpPr>
              <p:cNvPr id="12" name="Shape 929">
                <a:extLst>
                  <a:ext uri="{FF2B5EF4-FFF2-40B4-BE49-F238E27FC236}">
                    <a16:creationId xmlns:a16="http://schemas.microsoft.com/office/drawing/2014/main" id="{E310A125-03AB-4F7F-926F-38D48545049C}"/>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5E3850D1-4110-495A-B016-AB6965BED122}"/>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310E5574-EE6B-44F7-81D7-00161DA1E3C4}"/>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8BA3E0F6-3A05-4C55-A5DB-68EBC46FE3AD}"/>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884CC55D-F7C6-45BB-8342-CC7ABEC967E6}"/>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3A12F2CB-21AD-411D-9A5F-F37B037F9F8B}"/>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779997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5" name="Rectangle 4"/>
          <p:cNvSpPr/>
          <p:nvPr/>
        </p:nvSpPr>
        <p:spPr>
          <a:xfrm>
            <a:off x="3757126" y="1355821"/>
            <a:ext cx="7882938" cy="2246769"/>
          </a:xfrm>
          <a:prstGeom prst="rect">
            <a:avLst/>
          </a:prstGeom>
        </p:spPr>
        <p:txBody>
          <a:bodyPr wrap="square">
            <a:spAutoFit/>
          </a:bodyPr>
          <a:lstStyle/>
          <a:p>
            <a:pPr marL="285750" lvl="0" indent="-285750">
              <a:buFont typeface="Arial" panose="020B0604020202020204" pitchFamily="34" charset="0"/>
              <a:buChar char="•"/>
            </a:pPr>
            <a:r>
              <a:rPr lang="en-US" sz="2000" dirty="0"/>
              <a:t>waste – milk production</a:t>
            </a:r>
            <a:endParaRPr lang="en-GB" sz="2000" dirty="0"/>
          </a:p>
          <a:p>
            <a:pPr marL="285750" lvl="0" indent="-285750">
              <a:buFont typeface="Arial" panose="020B0604020202020204" pitchFamily="34" charset="0"/>
              <a:buChar char="•"/>
            </a:pPr>
            <a:r>
              <a:rPr lang="en-US" sz="2000" dirty="0"/>
              <a:t>waste – distribution</a:t>
            </a:r>
            <a:endParaRPr lang="en-GB" sz="2000" dirty="0"/>
          </a:p>
          <a:p>
            <a:pPr marL="285750" lvl="0" indent="-285750">
              <a:buFont typeface="Arial" panose="020B0604020202020204" pitchFamily="34" charset="0"/>
              <a:buChar char="•"/>
            </a:pPr>
            <a:r>
              <a:rPr lang="en-US" sz="2000" dirty="0"/>
              <a:t>waste – processing</a:t>
            </a:r>
            <a:endParaRPr lang="en-GB" sz="2000" dirty="0"/>
          </a:p>
          <a:p>
            <a:pPr marL="285750" lvl="0" indent="-285750">
              <a:buFont typeface="Arial" panose="020B0604020202020204" pitchFamily="34" charset="0"/>
              <a:buChar char="•"/>
            </a:pPr>
            <a:r>
              <a:rPr lang="en-US" sz="2000" dirty="0"/>
              <a:t>waste – consumption</a:t>
            </a:r>
            <a:endParaRPr lang="en-GB" sz="2000" dirty="0"/>
          </a:p>
          <a:p>
            <a:pPr marL="285750" lvl="0" indent="-285750">
              <a:buFont typeface="Arial" panose="020B0604020202020204" pitchFamily="34" charset="0"/>
              <a:buChar char="•"/>
            </a:pPr>
            <a:r>
              <a:rPr lang="en-US" sz="2000" dirty="0"/>
              <a:t>Total: the total loss is calculated based on your input in the four waste cells above.</a:t>
            </a:r>
            <a:endParaRPr lang="en-GB" sz="2000" dirty="0"/>
          </a:p>
          <a:p>
            <a:pPr marL="742950" lvl="1" indent="-285750">
              <a:buFont typeface="Arial" panose="020B0604020202020204" pitchFamily="34" charset="0"/>
              <a:buChar char="•"/>
            </a:pPr>
            <a:endParaRPr lang="en-GB"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4435087"/>
            <a:ext cx="4781550" cy="771525"/>
          </a:xfrm>
          <a:prstGeom prst="rect">
            <a:avLst/>
          </a:prstGeom>
        </p:spPr>
      </p:pic>
      <p:sp>
        <p:nvSpPr>
          <p:cNvPr id="7" name="Rectangle 6">
            <a:extLst>
              <a:ext uri="{FF2B5EF4-FFF2-40B4-BE49-F238E27FC236}">
                <a16:creationId xmlns:a16="http://schemas.microsoft.com/office/drawing/2014/main" id="{64E53C73-3DE0-4C36-8C23-05F51ABEC359}"/>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0630287-9108-4883-8CB6-326244BEF776}"/>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two</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1B8BADAC-D772-4EEA-8E8A-C48F7627D81D}"/>
              </a:ext>
            </a:extLst>
          </p:cNvPr>
          <p:cNvGrpSpPr/>
          <p:nvPr/>
        </p:nvGrpSpPr>
        <p:grpSpPr>
          <a:xfrm>
            <a:off x="554356" y="1355821"/>
            <a:ext cx="2082522" cy="915282"/>
            <a:chOff x="5750265" y="2486904"/>
            <a:chExt cx="2082522" cy="915282"/>
          </a:xfrm>
        </p:grpSpPr>
        <p:grpSp>
          <p:nvGrpSpPr>
            <p:cNvPr id="10" name="Group 9">
              <a:extLst>
                <a:ext uri="{FF2B5EF4-FFF2-40B4-BE49-F238E27FC236}">
                  <a16:creationId xmlns:a16="http://schemas.microsoft.com/office/drawing/2014/main" id="{577C1F0E-A6AC-4AE5-95ED-33365F545558}"/>
                </a:ext>
              </a:extLst>
            </p:cNvPr>
            <p:cNvGrpSpPr/>
            <p:nvPr/>
          </p:nvGrpSpPr>
          <p:grpSpPr>
            <a:xfrm>
              <a:off x="5750265" y="2486904"/>
              <a:ext cx="2082522" cy="915282"/>
              <a:chOff x="597121" y="2256610"/>
              <a:chExt cx="2082522" cy="915282"/>
            </a:xfrm>
          </p:grpSpPr>
          <p:sp>
            <p:nvSpPr>
              <p:cNvPr id="12" name="Shape 929">
                <a:extLst>
                  <a:ext uri="{FF2B5EF4-FFF2-40B4-BE49-F238E27FC236}">
                    <a16:creationId xmlns:a16="http://schemas.microsoft.com/office/drawing/2014/main" id="{E661D425-AA80-4E11-ACD9-AF4B5266AE97}"/>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7888760F-EDF1-441B-96FC-8509E55C7492}"/>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17EE6912-E768-43AD-88CC-8D95567356AB}"/>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Livestock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1538DE5F-638C-4E5E-9A1B-322B1C37ADCB}"/>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Numbers, Manure </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&amp; Waste</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20739E2C-957C-4EA9-827A-90DC44AE4188}"/>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B15C20C7-267D-459A-B930-44B10C85C612}"/>
                </a:ext>
              </a:extLst>
            </p:cNvPr>
            <p:cNvPicPr/>
            <p:nvPr/>
          </p:nvPicPr>
          <p:blipFill>
            <a:blip r:embed="rId4"/>
            <a:stretch>
              <a:fillRect/>
            </a:stretch>
          </p:blipFill>
          <p:spPr>
            <a:xfrm>
              <a:off x="5823144" y="2668311"/>
              <a:ext cx="457200" cy="457200"/>
            </a:xfrm>
            <a:prstGeom prst="rect">
              <a:avLst/>
            </a:prstGeom>
          </p:spPr>
        </p:pic>
      </p:grpSp>
    </p:spTree>
    <p:extLst>
      <p:ext uri="{BB962C8B-B14F-4D97-AF65-F5344CB8AC3E}">
        <p14:creationId xmlns:p14="http://schemas.microsoft.com/office/powerpoint/2010/main" val="1460735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56" y="2341132"/>
            <a:ext cx="5533334" cy="4329081"/>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477" y="1346037"/>
            <a:ext cx="8367631" cy="731520"/>
          </a:xfrm>
          <a:prstGeom prst="rect">
            <a:avLst/>
          </a:prstGeom>
        </p:spPr>
      </p:pic>
      <p:sp>
        <p:nvSpPr>
          <p:cNvPr id="11" name="Rectangle 10"/>
          <p:cNvSpPr/>
          <p:nvPr/>
        </p:nvSpPr>
        <p:spPr>
          <a:xfrm>
            <a:off x="1034473" y="2354766"/>
            <a:ext cx="5053217" cy="3990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Elbow Connector 14"/>
          <p:cNvCxnSpPr>
            <a:endCxn id="10" idx="2"/>
          </p:cNvCxnSpPr>
          <p:nvPr/>
        </p:nvCxnSpPr>
        <p:spPr>
          <a:xfrm flipV="1">
            <a:off x="6087690" y="2077557"/>
            <a:ext cx="1670603" cy="33682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9774" y="3421017"/>
            <a:ext cx="5486400" cy="2116311"/>
          </a:xfrm>
          <a:prstGeom prst="rect">
            <a:avLst/>
          </a:prstGeom>
        </p:spPr>
      </p:pic>
      <p:sp>
        <p:nvSpPr>
          <p:cNvPr id="12" name="Rectangle 11">
            <a:extLst>
              <a:ext uri="{FF2B5EF4-FFF2-40B4-BE49-F238E27FC236}">
                <a16:creationId xmlns:a16="http://schemas.microsoft.com/office/drawing/2014/main" id="{25C37B16-0465-4434-B6C5-25A097683DF0}"/>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E4F8F03B-5F0F-4887-910A-404E621E12DD}"/>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three</a:t>
            </a:r>
            <a:endParaRPr lang="en-GB" b="1" dirty="0">
              <a:latin typeface="Calibri Light" panose="020F030202020403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CC0490CB-5DF5-4B4A-BB14-26A918D0E767}"/>
              </a:ext>
            </a:extLst>
          </p:cNvPr>
          <p:cNvGrpSpPr/>
          <p:nvPr/>
        </p:nvGrpSpPr>
        <p:grpSpPr>
          <a:xfrm>
            <a:off x="554356" y="1355821"/>
            <a:ext cx="2082522" cy="915282"/>
            <a:chOff x="5750265" y="3663235"/>
            <a:chExt cx="2082522" cy="915282"/>
          </a:xfrm>
        </p:grpSpPr>
        <p:grpSp>
          <p:nvGrpSpPr>
            <p:cNvPr id="17" name="Group 16">
              <a:extLst>
                <a:ext uri="{FF2B5EF4-FFF2-40B4-BE49-F238E27FC236}">
                  <a16:creationId xmlns:a16="http://schemas.microsoft.com/office/drawing/2014/main" id="{FF298875-87AC-4584-BFA1-7F93635A78E7}"/>
                </a:ext>
              </a:extLst>
            </p:cNvPr>
            <p:cNvGrpSpPr/>
            <p:nvPr/>
          </p:nvGrpSpPr>
          <p:grpSpPr>
            <a:xfrm>
              <a:off x="5750265" y="3663235"/>
              <a:ext cx="2082522" cy="915282"/>
              <a:chOff x="597121" y="2256610"/>
              <a:chExt cx="2082522" cy="915282"/>
            </a:xfrm>
          </p:grpSpPr>
          <p:sp>
            <p:nvSpPr>
              <p:cNvPr id="19" name="Shape 929">
                <a:extLst>
                  <a:ext uri="{FF2B5EF4-FFF2-40B4-BE49-F238E27FC236}">
                    <a16:creationId xmlns:a16="http://schemas.microsoft.com/office/drawing/2014/main" id="{9532F27E-C63B-42D7-9418-C07A478990BB}"/>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20" name="Shape 930">
                <a:extLst>
                  <a:ext uri="{FF2B5EF4-FFF2-40B4-BE49-F238E27FC236}">
                    <a16:creationId xmlns:a16="http://schemas.microsoft.com/office/drawing/2014/main" id="{20063321-B5A9-4C51-B566-477CABFD0DB3}"/>
                  </a:ext>
                </a:extLst>
              </p:cNvPr>
              <p:cNvGrpSpPr/>
              <p:nvPr/>
            </p:nvGrpSpPr>
            <p:grpSpPr>
              <a:xfrm>
                <a:off x="597121" y="2256610"/>
                <a:ext cx="2082522" cy="915282"/>
                <a:chOff x="0" y="0"/>
                <a:chExt cx="1404640" cy="632474"/>
              </a:xfrm>
            </p:grpSpPr>
            <p:sp>
              <p:nvSpPr>
                <p:cNvPr id="21" name="Shape 931">
                  <a:extLst>
                    <a:ext uri="{FF2B5EF4-FFF2-40B4-BE49-F238E27FC236}">
                      <a16:creationId xmlns:a16="http://schemas.microsoft.com/office/drawing/2014/main" id="{2B0C7567-A605-4FC9-B29E-FAF5527899C8}"/>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Feeding </a:t>
                  </a:r>
                  <a:endParaRPr lang="en-GB" sz="2800" dirty="0">
                    <a:effectLst/>
                    <a:latin typeface="Times New Roman" panose="02020603050405020304" pitchFamily="18" charset="0"/>
                    <a:ea typeface="Times New Roman" panose="02020603050405020304" pitchFamily="18" charset="0"/>
                  </a:endParaRPr>
                </a:p>
              </p:txBody>
            </p:sp>
            <p:sp>
              <p:nvSpPr>
                <p:cNvPr id="22" name="Shape 933">
                  <a:extLst>
                    <a:ext uri="{FF2B5EF4-FFF2-40B4-BE49-F238E27FC236}">
                      <a16:creationId xmlns:a16="http://schemas.microsoft.com/office/drawing/2014/main" id="{74CD3812-3B23-4107-AAB3-C33DBDE093FA}"/>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Feed basket</a:t>
                  </a:r>
                  <a:endParaRPr lang="en-GB" sz="1000" dirty="0">
                    <a:effectLst/>
                    <a:latin typeface="Times New Roman" panose="02020603050405020304" pitchFamily="18" charset="0"/>
                    <a:ea typeface="Times New Roman" panose="02020603050405020304" pitchFamily="18" charset="0"/>
                  </a:endParaRPr>
                </a:p>
              </p:txBody>
            </p:sp>
            <p:cxnSp>
              <p:nvCxnSpPr>
                <p:cNvPr id="23" name="Shape 934">
                  <a:extLst>
                    <a:ext uri="{FF2B5EF4-FFF2-40B4-BE49-F238E27FC236}">
                      <a16:creationId xmlns:a16="http://schemas.microsoft.com/office/drawing/2014/main" id="{3C57014D-21D3-4D07-9B69-0F48861E8D70}"/>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8" name="Picture 17">
              <a:extLst>
                <a:ext uri="{FF2B5EF4-FFF2-40B4-BE49-F238E27FC236}">
                  <a16:creationId xmlns:a16="http://schemas.microsoft.com/office/drawing/2014/main" id="{D2FAB07E-BE15-4938-8126-882A347C5627}"/>
                </a:ext>
              </a:extLst>
            </p:cNvPr>
            <p:cNvPicPr/>
            <p:nvPr/>
          </p:nvPicPr>
          <p:blipFill>
            <a:blip r:embed="rId6"/>
            <a:stretch>
              <a:fillRect/>
            </a:stretch>
          </p:blipFill>
          <p:spPr>
            <a:xfrm>
              <a:off x="5807987" y="3843944"/>
              <a:ext cx="457200" cy="457200"/>
            </a:xfrm>
            <a:prstGeom prst="rect">
              <a:avLst/>
            </a:prstGeom>
          </p:spPr>
        </p:pic>
      </p:grpSp>
    </p:spTree>
    <p:extLst>
      <p:ext uri="{BB962C8B-B14F-4D97-AF65-F5344CB8AC3E}">
        <p14:creationId xmlns:p14="http://schemas.microsoft.com/office/powerpoint/2010/main" val="12957984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901" y="2207896"/>
            <a:ext cx="11795760" cy="4550079"/>
          </a:xfrm>
          <a:prstGeom prst="rect">
            <a:avLst/>
          </a:prstGeom>
        </p:spPr>
      </p:pic>
      <p:sp>
        <p:nvSpPr>
          <p:cNvPr id="7" name="Rectangle 6">
            <a:extLst>
              <a:ext uri="{FF2B5EF4-FFF2-40B4-BE49-F238E27FC236}">
                <a16:creationId xmlns:a16="http://schemas.microsoft.com/office/drawing/2014/main" id="{8033149B-089D-4657-A304-05BA7ED74729}"/>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FB26A34-6FBB-4B51-8B91-80F3B425BCF5}"/>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three</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EAEC1F70-2E89-4433-9DEC-D51ACD827733}"/>
              </a:ext>
            </a:extLst>
          </p:cNvPr>
          <p:cNvGrpSpPr/>
          <p:nvPr/>
        </p:nvGrpSpPr>
        <p:grpSpPr>
          <a:xfrm>
            <a:off x="554356" y="1355821"/>
            <a:ext cx="2082522" cy="915282"/>
            <a:chOff x="5750265" y="3663235"/>
            <a:chExt cx="2082522" cy="915282"/>
          </a:xfrm>
        </p:grpSpPr>
        <p:grpSp>
          <p:nvGrpSpPr>
            <p:cNvPr id="10" name="Group 9">
              <a:extLst>
                <a:ext uri="{FF2B5EF4-FFF2-40B4-BE49-F238E27FC236}">
                  <a16:creationId xmlns:a16="http://schemas.microsoft.com/office/drawing/2014/main" id="{0D5D0626-D5EC-4C0A-BC01-B279D9A6217F}"/>
                </a:ext>
              </a:extLst>
            </p:cNvPr>
            <p:cNvGrpSpPr/>
            <p:nvPr/>
          </p:nvGrpSpPr>
          <p:grpSpPr>
            <a:xfrm>
              <a:off x="5750265" y="3663235"/>
              <a:ext cx="2082522" cy="915282"/>
              <a:chOff x="597121" y="2256610"/>
              <a:chExt cx="2082522" cy="915282"/>
            </a:xfrm>
          </p:grpSpPr>
          <p:sp>
            <p:nvSpPr>
              <p:cNvPr id="12" name="Shape 929">
                <a:extLst>
                  <a:ext uri="{FF2B5EF4-FFF2-40B4-BE49-F238E27FC236}">
                    <a16:creationId xmlns:a16="http://schemas.microsoft.com/office/drawing/2014/main" id="{6BE52205-8FDC-4AC7-BCBC-F8AB8D2C48C6}"/>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709A59AF-D65B-4203-9FA3-A98F52D20B7C}"/>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5DE9F342-8391-4B37-9822-30E1A349A92D}"/>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Feeding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7C06524A-9C31-403D-BA45-1CC30DA0CE47}"/>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Feed basket</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032DA7A7-A10A-46BC-99CC-629FC089B7BE}"/>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9AE01EAF-C6AC-4C2B-9323-4CBE3DC9F3F4}"/>
                </a:ext>
              </a:extLst>
            </p:cNvPr>
            <p:cNvPicPr/>
            <p:nvPr/>
          </p:nvPicPr>
          <p:blipFill>
            <a:blip r:embed="rId4"/>
            <a:stretch>
              <a:fillRect/>
            </a:stretch>
          </p:blipFill>
          <p:spPr>
            <a:xfrm>
              <a:off x="5807987" y="3843944"/>
              <a:ext cx="457200" cy="457200"/>
            </a:xfrm>
            <a:prstGeom prst="rect">
              <a:avLst/>
            </a:prstGeom>
          </p:spPr>
        </p:pic>
      </p:grpSp>
    </p:spTree>
    <p:extLst>
      <p:ext uri="{BB962C8B-B14F-4D97-AF65-F5344CB8AC3E}">
        <p14:creationId xmlns:p14="http://schemas.microsoft.com/office/powerpoint/2010/main" val="1811770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6169632" cy="830997"/>
          </a:xfrm>
          <a:prstGeom prst="rect">
            <a:avLst/>
          </a:prstGeom>
          <a:noFill/>
        </p:spPr>
        <p:txBody>
          <a:bodyPr wrap="square" rtlCol="0">
            <a:spAutoFit/>
          </a:bodyPr>
          <a:lstStyle/>
          <a:p>
            <a:r>
              <a:rPr lang="en-GB" sz="4800" dirty="0">
                <a:latin typeface="+mj-lt"/>
                <a:cs typeface="Arial" panose="020B0604020202020204" pitchFamily="34" charset="0"/>
              </a:rPr>
              <a:t>The process</a:t>
            </a:r>
            <a:endParaRPr lang="en-GB" dirty="0">
              <a:latin typeface="+mj-lt"/>
              <a:cs typeface="Arial" panose="020B0604020202020204" pitchFamily="34" charset="0"/>
            </a:endParaRPr>
          </a:p>
        </p:txBody>
      </p:sp>
      <p:sp>
        <p:nvSpPr>
          <p:cNvPr id="5" name="TextBox 4"/>
          <p:cNvSpPr txBox="1"/>
          <p:nvPr/>
        </p:nvSpPr>
        <p:spPr>
          <a:xfrm>
            <a:off x="440894" y="1842463"/>
            <a:ext cx="10227106" cy="2246769"/>
          </a:xfrm>
          <a:prstGeom prst="rect">
            <a:avLst/>
          </a:prstGeom>
          <a:noFill/>
        </p:spPr>
        <p:txBody>
          <a:bodyPr wrap="square" rtlCol="0">
            <a:spAutoFit/>
          </a:bodyPr>
          <a:lstStyle/>
          <a:p>
            <a:r>
              <a:rPr lang="en-GB" sz="2800" dirty="0"/>
              <a:t>The CLEANED tool process comprises of 2 stages, the first stage is to collect and input the data and the next step is to generate reports for different models of the systems based on expert data, field data or a combination of both</a:t>
            </a:r>
          </a:p>
          <a:p>
            <a:endParaRPr lang="en-GB" sz="2800" dirty="0"/>
          </a:p>
        </p:txBody>
      </p:sp>
    </p:spTree>
    <p:extLst>
      <p:ext uri="{BB962C8B-B14F-4D97-AF65-F5344CB8AC3E}">
        <p14:creationId xmlns:p14="http://schemas.microsoft.com/office/powerpoint/2010/main" val="41610894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 y="3383280"/>
            <a:ext cx="11795760" cy="1036080"/>
          </a:xfrm>
          <a:prstGeom prst="rect">
            <a:avLst/>
          </a:prstGeom>
        </p:spPr>
      </p:pic>
      <p:sp>
        <p:nvSpPr>
          <p:cNvPr id="4" name="Rectangle 3"/>
          <p:cNvSpPr/>
          <p:nvPr/>
        </p:nvSpPr>
        <p:spPr>
          <a:xfrm>
            <a:off x="3789155" y="1350776"/>
            <a:ext cx="7850909" cy="1631216"/>
          </a:xfrm>
          <a:prstGeom prst="rect">
            <a:avLst/>
          </a:prstGeom>
        </p:spPr>
        <p:txBody>
          <a:bodyPr wrap="square">
            <a:spAutoFit/>
          </a:bodyPr>
          <a:lstStyle/>
          <a:p>
            <a:r>
              <a:rPr lang="en-US" sz="2000" dirty="0"/>
              <a:t>You start by selecting up to 7 different feed items.  You simply pick the relevant ones from the drop-down lists that are found in the local dairy cow row (row 62).  In the cell under the selected feed item, you indicate the % of the total feed basket that is made up by this feed item.  This % is in terms of dry matter. </a:t>
            </a:r>
            <a:r>
              <a:rPr lang="en-US" sz="2000" dirty="0">
                <a:solidFill>
                  <a:srgbClr val="FF0000"/>
                </a:solidFill>
              </a:rPr>
              <a:t>Make sure the %s add up to 100%</a:t>
            </a:r>
            <a:endParaRPr lang="en-GB" sz="2000" dirty="0">
              <a:solidFill>
                <a:srgbClr val="FF0000"/>
              </a:solidFill>
            </a:endParaRPr>
          </a:p>
        </p:txBody>
      </p:sp>
      <p:sp>
        <p:nvSpPr>
          <p:cNvPr id="7" name="Rectangle 6">
            <a:extLst>
              <a:ext uri="{FF2B5EF4-FFF2-40B4-BE49-F238E27FC236}">
                <a16:creationId xmlns:a16="http://schemas.microsoft.com/office/drawing/2014/main" id="{9C30AA13-7AA6-47E2-9428-DFF4C37562D0}"/>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5CB57A2-CCF5-4DFE-9D1B-126B8F8C66DC}"/>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three</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5711C48A-219B-4878-A730-451DE5831385}"/>
              </a:ext>
            </a:extLst>
          </p:cNvPr>
          <p:cNvGrpSpPr/>
          <p:nvPr/>
        </p:nvGrpSpPr>
        <p:grpSpPr>
          <a:xfrm>
            <a:off x="554356" y="1355821"/>
            <a:ext cx="2082522" cy="915282"/>
            <a:chOff x="5750265" y="3663235"/>
            <a:chExt cx="2082522" cy="915282"/>
          </a:xfrm>
        </p:grpSpPr>
        <p:grpSp>
          <p:nvGrpSpPr>
            <p:cNvPr id="10" name="Group 9">
              <a:extLst>
                <a:ext uri="{FF2B5EF4-FFF2-40B4-BE49-F238E27FC236}">
                  <a16:creationId xmlns:a16="http://schemas.microsoft.com/office/drawing/2014/main" id="{4725C254-AB06-42F3-8E4D-6B1FCAC9DCAE}"/>
                </a:ext>
              </a:extLst>
            </p:cNvPr>
            <p:cNvGrpSpPr/>
            <p:nvPr/>
          </p:nvGrpSpPr>
          <p:grpSpPr>
            <a:xfrm>
              <a:off x="5750265" y="3663235"/>
              <a:ext cx="2082522" cy="915282"/>
              <a:chOff x="597121" y="2256610"/>
              <a:chExt cx="2082522" cy="915282"/>
            </a:xfrm>
          </p:grpSpPr>
          <p:sp>
            <p:nvSpPr>
              <p:cNvPr id="12" name="Shape 929">
                <a:extLst>
                  <a:ext uri="{FF2B5EF4-FFF2-40B4-BE49-F238E27FC236}">
                    <a16:creationId xmlns:a16="http://schemas.microsoft.com/office/drawing/2014/main" id="{EDAD2A3C-2927-4899-BF6D-1E77C19E5BED}"/>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3" name="Shape 930">
                <a:extLst>
                  <a:ext uri="{FF2B5EF4-FFF2-40B4-BE49-F238E27FC236}">
                    <a16:creationId xmlns:a16="http://schemas.microsoft.com/office/drawing/2014/main" id="{2AE67E71-4680-4004-BB6E-74C77CDD7DC3}"/>
                  </a:ext>
                </a:extLst>
              </p:cNvPr>
              <p:cNvGrpSpPr/>
              <p:nvPr/>
            </p:nvGrpSpPr>
            <p:grpSpPr>
              <a:xfrm>
                <a:off x="597121" y="2256610"/>
                <a:ext cx="2082522" cy="915282"/>
                <a:chOff x="0" y="0"/>
                <a:chExt cx="1404640" cy="632474"/>
              </a:xfrm>
            </p:grpSpPr>
            <p:sp>
              <p:nvSpPr>
                <p:cNvPr id="14" name="Shape 931">
                  <a:extLst>
                    <a:ext uri="{FF2B5EF4-FFF2-40B4-BE49-F238E27FC236}">
                      <a16:creationId xmlns:a16="http://schemas.microsoft.com/office/drawing/2014/main" id="{304855D9-95F7-4FF6-B4F6-3917066B27FA}"/>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Feeding </a:t>
                  </a:r>
                  <a:endParaRPr lang="en-GB" sz="2800" dirty="0">
                    <a:effectLst/>
                    <a:latin typeface="Times New Roman" panose="02020603050405020304" pitchFamily="18" charset="0"/>
                    <a:ea typeface="Times New Roman" panose="02020603050405020304" pitchFamily="18" charset="0"/>
                  </a:endParaRPr>
                </a:p>
              </p:txBody>
            </p:sp>
            <p:sp>
              <p:nvSpPr>
                <p:cNvPr id="15" name="Shape 933">
                  <a:extLst>
                    <a:ext uri="{FF2B5EF4-FFF2-40B4-BE49-F238E27FC236}">
                      <a16:creationId xmlns:a16="http://schemas.microsoft.com/office/drawing/2014/main" id="{F0E73831-B27F-4E4D-8BB0-7441598DC3D5}"/>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Feed basket</a:t>
                  </a:r>
                  <a:endParaRPr lang="en-GB" sz="1000" dirty="0">
                    <a:effectLst/>
                    <a:latin typeface="Times New Roman" panose="02020603050405020304" pitchFamily="18" charset="0"/>
                    <a:ea typeface="Times New Roman" panose="02020603050405020304" pitchFamily="18" charset="0"/>
                  </a:endParaRPr>
                </a:p>
              </p:txBody>
            </p:sp>
            <p:cxnSp>
              <p:nvCxnSpPr>
                <p:cNvPr id="16" name="Shape 934">
                  <a:extLst>
                    <a:ext uri="{FF2B5EF4-FFF2-40B4-BE49-F238E27FC236}">
                      <a16:creationId xmlns:a16="http://schemas.microsoft.com/office/drawing/2014/main" id="{3C89F74E-0598-4D38-924F-00F95BF99224}"/>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1" name="Picture 10">
              <a:extLst>
                <a:ext uri="{FF2B5EF4-FFF2-40B4-BE49-F238E27FC236}">
                  <a16:creationId xmlns:a16="http://schemas.microsoft.com/office/drawing/2014/main" id="{58A6311B-A692-4F66-9B84-278C680DE323}"/>
                </a:ext>
              </a:extLst>
            </p:cNvPr>
            <p:cNvPicPr/>
            <p:nvPr/>
          </p:nvPicPr>
          <p:blipFill>
            <a:blip r:embed="rId4"/>
            <a:stretch>
              <a:fillRect/>
            </a:stretch>
          </p:blipFill>
          <p:spPr>
            <a:xfrm>
              <a:off x="5807987" y="3843944"/>
              <a:ext cx="457200" cy="457200"/>
            </a:xfrm>
            <a:prstGeom prst="rect">
              <a:avLst/>
            </a:prstGeom>
          </p:spPr>
        </p:pic>
      </p:grpSp>
      <p:sp>
        <p:nvSpPr>
          <p:cNvPr id="5" name="Rectangle 4">
            <a:extLst>
              <a:ext uri="{FF2B5EF4-FFF2-40B4-BE49-F238E27FC236}">
                <a16:creationId xmlns:a16="http://schemas.microsoft.com/office/drawing/2014/main" id="{57326844-3F12-4DA2-BA52-75C70763428C}"/>
              </a:ext>
            </a:extLst>
          </p:cNvPr>
          <p:cNvSpPr/>
          <p:nvPr/>
        </p:nvSpPr>
        <p:spPr>
          <a:xfrm>
            <a:off x="2431199" y="3395980"/>
            <a:ext cx="4782401" cy="10360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13677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 y="3383280"/>
            <a:ext cx="11795760" cy="1012007"/>
          </a:xfrm>
          <a:prstGeom prst="rect">
            <a:avLst/>
          </a:prstGeom>
        </p:spPr>
      </p:pic>
      <p:sp>
        <p:nvSpPr>
          <p:cNvPr id="8" name="Rectangle 7">
            <a:extLst>
              <a:ext uri="{FF2B5EF4-FFF2-40B4-BE49-F238E27FC236}">
                <a16:creationId xmlns:a16="http://schemas.microsoft.com/office/drawing/2014/main" id="{B8D71934-AA0C-46BF-8FA2-E2171D34A8D4}"/>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0457AB7-C657-44A4-B915-FAFA602E093F}"/>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three</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D74A16B4-32DC-4F59-AF6D-A25C583EBE06}"/>
              </a:ext>
            </a:extLst>
          </p:cNvPr>
          <p:cNvGrpSpPr/>
          <p:nvPr/>
        </p:nvGrpSpPr>
        <p:grpSpPr>
          <a:xfrm>
            <a:off x="554356" y="1355821"/>
            <a:ext cx="2082522" cy="915282"/>
            <a:chOff x="5750265" y="3663235"/>
            <a:chExt cx="2082522" cy="915282"/>
          </a:xfrm>
        </p:grpSpPr>
        <p:grpSp>
          <p:nvGrpSpPr>
            <p:cNvPr id="11" name="Group 10">
              <a:extLst>
                <a:ext uri="{FF2B5EF4-FFF2-40B4-BE49-F238E27FC236}">
                  <a16:creationId xmlns:a16="http://schemas.microsoft.com/office/drawing/2014/main" id="{950CD9AB-FF65-4662-BE18-1FF15C20E99F}"/>
                </a:ext>
              </a:extLst>
            </p:cNvPr>
            <p:cNvGrpSpPr/>
            <p:nvPr/>
          </p:nvGrpSpPr>
          <p:grpSpPr>
            <a:xfrm>
              <a:off x="5750265" y="3663235"/>
              <a:ext cx="2082522" cy="915282"/>
              <a:chOff x="597121" y="2256610"/>
              <a:chExt cx="2082522" cy="915282"/>
            </a:xfrm>
          </p:grpSpPr>
          <p:sp>
            <p:nvSpPr>
              <p:cNvPr id="13" name="Shape 929">
                <a:extLst>
                  <a:ext uri="{FF2B5EF4-FFF2-40B4-BE49-F238E27FC236}">
                    <a16:creationId xmlns:a16="http://schemas.microsoft.com/office/drawing/2014/main" id="{CAE2B2E9-8485-44E7-970C-0FFF4B1F97E0}"/>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EAC3D793-9B8C-4DC6-8AE8-55B7EB08D467}"/>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806BE89A-AF7E-46CA-9449-CE2303B83E3C}"/>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Feeding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6F7FD59F-73AC-4C8B-B403-8CF459542D24}"/>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Feed basket</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D4330D57-1A1A-4793-BCC9-CA87ED7F99C1}"/>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8C88229C-1746-4F2C-BE06-9B1A2976780B}"/>
                </a:ext>
              </a:extLst>
            </p:cNvPr>
            <p:cNvPicPr/>
            <p:nvPr/>
          </p:nvPicPr>
          <p:blipFill>
            <a:blip r:embed="rId4"/>
            <a:stretch>
              <a:fillRect/>
            </a:stretch>
          </p:blipFill>
          <p:spPr>
            <a:xfrm>
              <a:off x="5807987" y="3843944"/>
              <a:ext cx="457200" cy="457200"/>
            </a:xfrm>
            <a:prstGeom prst="rect">
              <a:avLst/>
            </a:prstGeom>
          </p:spPr>
        </p:pic>
      </p:grpSp>
      <p:sp>
        <p:nvSpPr>
          <p:cNvPr id="18" name="Rectangle 17">
            <a:extLst>
              <a:ext uri="{FF2B5EF4-FFF2-40B4-BE49-F238E27FC236}">
                <a16:creationId xmlns:a16="http://schemas.microsoft.com/office/drawing/2014/main" id="{806796B7-3D2F-4C21-B205-B7EDBB3DA017}"/>
              </a:ext>
            </a:extLst>
          </p:cNvPr>
          <p:cNvSpPr/>
          <p:nvPr/>
        </p:nvSpPr>
        <p:spPr>
          <a:xfrm>
            <a:off x="3789155" y="1350776"/>
            <a:ext cx="7850909" cy="1631216"/>
          </a:xfrm>
          <a:prstGeom prst="rect">
            <a:avLst/>
          </a:prstGeom>
        </p:spPr>
        <p:txBody>
          <a:bodyPr wrap="square">
            <a:spAutoFit/>
          </a:bodyPr>
          <a:lstStyle/>
          <a:p>
            <a:r>
              <a:rPr lang="en-US" sz="2000" dirty="0"/>
              <a:t>You start by selecting up to 7 different feed items.  You simply pick the relevant ones from the drop-down lists that are found in the local dairy cow row (row 62).  In the cell under the selected feed item, you indicate the % of the total feed basket that is made up by this feed item.  This % is in terms of dry matter. </a:t>
            </a:r>
            <a:r>
              <a:rPr lang="en-US" sz="2000" dirty="0">
                <a:solidFill>
                  <a:srgbClr val="FF0000"/>
                </a:solidFill>
              </a:rPr>
              <a:t>Make sure the %s add up to 100%</a:t>
            </a:r>
            <a:endParaRPr lang="en-GB" sz="2000" dirty="0">
              <a:solidFill>
                <a:srgbClr val="FF0000"/>
              </a:solidFill>
            </a:endParaRPr>
          </a:p>
        </p:txBody>
      </p:sp>
      <p:sp>
        <p:nvSpPr>
          <p:cNvPr id="19" name="Rectangle 18">
            <a:extLst>
              <a:ext uri="{FF2B5EF4-FFF2-40B4-BE49-F238E27FC236}">
                <a16:creationId xmlns:a16="http://schemas.microsoft.com/office/drawing/2014/main" id="{1DD6C4BE-AEF7-470D-8B5F-8F79E7D1295A}"/>
              </a:ext>
            </a:extLst>
          </p:cNvPr>
          <p:cNvSpPr/>
          <p:nvPr/>
        </p:nvSpPr>
        <p:spPr>
          <a:xfrm>
            <a:off x="7912100" y="4094168"/>
            <a:ext cx="3727964" cy="33789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9209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6092" y="2767894"/>
            <a:ext cx="9305925" cy="2628900"/>
          </a:xfrm>
          <a:prstGeom prst="rect">
            <a:avLst/>
          </a:prstGeom>
        </p:spPr>
      </p:pic>
      <p:sp>
        <p:nvSpPr>
          <p:cNvPr id="7" name="Rectangle 6">
            <a:extLst>
              <a:ext uri="{FF2B5EF4-FFF2-40B4-BE49-F238E27FC236}">
                <a16:creationId xmlns:a16="http://schemas.microsoft.com/office/drawing/2014/main" id="{8917C249-DA31-4891-AFD3-B8463A0F46F0}"/>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D26E05A-CBD7-403F-A2D2-20393F671882}"/>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78028CC7-BB1D-408D-8F26-19E29126A338}"/>
              </a:ext>
            </a:extLst>
          </p:cNvPr>
          <p:cNvGrpSpPr/>
          <p:nvPr/>
        </p:nvGrpSpPr>
        <p:grpSpPr>
          <a:xfrm>
            <a:off x="440893" y="1358520"/>
            <a:ext cx="2082522" cy="915282"/>
            <a:chOff x="5750265" y="4884025"/>
            <a:chExt cx="2082522" cy="915282"/>
          </a:xfrm>
        </p:grpSpPr>
        <p:grpSp>
          <p:nvGrpSpPr>
            <p:cNvPr id="18" name="Group 17">
              <a:extLst>
                <a:ext uri="{FF2B5EF4-FFF2-40B4-BE49-F238E27FC236}">
                  <a16:creationId xmlns:a16="http://schemas.microsoft.com/office/drawing/2014/main" id="{7250A369-BDEF-4274-B07D-586C95442455}"/>
                </a:ext>
              </a:extLst>
            </p:cNvPr>
            <p:cNvGrpSpPr/>
            <p:nvPr/>
          </p:nvGrpSpPr>
          <p:grpSpPr>
            <a:xfrm>
              <a:off x="5750265" y="4884025"/>
              <a:ext cx="2082522" cy="915282"/>
              <a:chOff x="597121" y="2256610"/>
              <a:chExt cx="2082522" cy="915282"/>
            </a:xfrm>
          </p:grpSpPr>
          <p:sp>
            <p:nvSpPr>
              <p:cNvPr id="20" name="Shape 929">
                <a:extLst>
                  <a:ext uri="{FF2B5EF4-FFF2-40B4-BE49-F238E27FC236}">
                    <a16:creationId xmlns:a16="http://schemas.microsoft.com/office/drawing/2014/main" id="{2E1B14E6-7BF6-4F08-8829-7523BE2C622F}"/>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21" name="Shape 930">
                <a:extLst>
                  <a:ext uri="{FF2B5EF4-FFF2-40B4-BE49-F238E27FC236}">
                    <a16:creationId xmlns:a16="http://schemas.microsoft.com/office/drawing/2014/main" id="{DBE1FD02-B78D-452F-B428-820F39D520F1}"/>
                  </a:ext>
                </a:extLst>
              </p:cNvPr>
              <p:cNvGrpSpPr/>
              <p:nvPr/>
            </p:nvGrpSpPr>
            <p:grpSpPr>
              <a:xfrm>
                <a:off x="597121" y="2256610"/>
                <a:ext cx="2082522" cy="915282"/>
                <a:chOff x="0" y="0"/>
                <a:chExt cx="1404640" cy="632474"/>
              </a:xfrm>
            </p:grpSpPr>
            <p:sp>
              <p:nvSpPr>
                <p:cNvPr id="22" name="Shape 931">
                  <a:extLst>
                    <a:ext uri="{FF2B5EF4-FFF2-40B4-BE49-F238E27FC236}">
                      <a16:creationId xmlns:a16="http://schemas.microsoft.com/office/drawing/2014/main" id="{5900E641-4759-4E13-8C33-BEC1EE88732C}"/>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23" name="Shape 933">
                  <a:extLst>
                    <a:ext uri="{FF2B5EF4-FFF2-40B4-BE49-F238E27FC236}">
                      <a16:creationId xmlns:a16="http://schemas.microsoft.com/office/drawing/2014/main" id="{F45ED56D-2A1F-4FED-9B87-42A9DCF41553}"/>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24" name="Shape 934">
                  <a:extLst>
                    <a:ext uri="{FF2B5EF4-FFF2-40B4-BE49-F238E27FC236}">
                      <a16:creationId xmlns:a16="http://schemas.microsoft.com/office/drawing/2014/main" id="{B1935E2E-A1D2-4E6B-AAB4-E06865C9E5FE}"/>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9" name="Picture 18">
              <a:extLst>
                <a:ext uri="{FF2B5EF4-FFF2-40B4-BE49-F238E27FC236}">
                  <a16:creationId xmlns:a16="http://schemas.microsoft.com/office/drawing/2014/main" id="{FD96750D-CC81-48EA-ADD7-29764FEE949B}"/>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34543299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10" name="Rectangle 9"/>
          <p:cNvSpPr/>
          <p:nvPr/>
        </p:nvSpPr>
        <p:spPr>
          <a:xfrm>
            <a:off x="3822642" y="1456488"/>
            <a:ext cx="7704339" cy="2246769"/>
          </a:xfrm>
          <a:prstGeom prst="rect">
            <a:avLst/>
          </a:prstGeom>
        </p:spPr>
        <p:txBody>
          <a:bodyPr wrap="square">
            <a:spAutoFit/>
          </a:bodyPr>
          <a:lstStyle/>
          <a:p>
            <a:pPr marL="285750" indent="-285750">
              <a:buFont typeface="Arial" panose="020B0604020202020204" pitchFamily="34" charset="0"/>
              <a:buChar char="•"/>
            </a:pPr>
            <a:r>
              <a:rPr lang="en-US" sz="2000" dirty="0"/>
              <a:t>Land cover: the crop will determine the land cover. i.e. for beans the cover crop is “pulses”. In most cases, the user will select among “maize, cereals, pulses, dense or degraded grass”. In the case of tuber crops, it is suggested to select either “cereals “ or “pulses”. </a:t>
            </a:r>
          </a:p>
          <a:p>
            <a:pPr marL="285750" indent="-285750">
              <a:buFont typeface="Arial" panose="020B0604020202020204" pitchFamily="34" charset="0"/>
              <a:buChar char="•"/>
            </a:pPr>
            <a:r>
              <a:rPr lang="en-US" sz="2000" dirty="0"/>
              <a:t>Slope: this in an estimation of the degree of the slope from flat to extremely steep. The steeper the more erosion there will be.</a:t>
            </a:r>
          </a:p>
          <a:p>
            <a:pPr marL="285750" indent="-285750">
              <a:buFont typeface="Arial" panose="020B0604020202020204" pitchFamily="34" charset="0"/>
              <a:buChar char="•"/>
            </a:pPr>
            <a:r>
              <a:rPr lang="en-US" sz="2000" dirty="0"/>
              <a:t>Length of slope: </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3146" y="4137981"/>
            <a:ext cx="9296400" cy="1190625"/>
          </a:xfrm>
          <a:prstGeom prst="rect">
            <a:avLst/>
          </a:prstGeom>
        </p:spPr>
      </p:pic>
      <p:sp>
        <p:nvSpPr>
          <p:cNvPr id="7" name="Rectangle 6">
            <a:extLst>
              <a:ext uri="{FF2B5EF4-FFF2-40B4-BE49-F238E27FC236}">
                <a16:creationId xmlns:a16="http://schemas.microsoft.com/office/drawing/2014/main" id="{FF8F7C44-F8BC-4C4B-8C00-769464136C7D}"/>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9396024-1916-4F92-AAFE-7EAE5A547C19}"/>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19" name="Group 18">
            <a:extLst>
              <a:ext uri="{FF2B5EF4-FFF2-40B4-BE49-F238E27FC236}">
                <a16:creationId xmlns:a16="http://schemas.microsoft.com/office/drawing/2014/main" id="{B340B943-DBB2-47E8-8078-87FB43F92F14}"/>
              </a:ext>
            </a:extLst>
          </p:cNvPr>
          <p:cNvGrpSpPr/>
          <p:nvPr/>
        </p:nvGrpSpPr>
        <p:grpSpPr>
          <a:xfrm>
            <a:off x="440893" y="1358520"/>
            <a:ext cx="2082522" cy="915282"/>
            <a:chOff x="5750265" y="4884025"/>
            <a:chExt cx="2082522" cy="915282"/>
          </a:xfrm>
        </p:grpSpPr>
        <p:grpSp>
          <p:nvGrpSpPr>
            <p:cNvPr id="20" name="Group 19">
              <a:extLst>
                <a:ext uri="{FF2B5EF4-FFF2-40B4-BE49-F238E27FC236}">
                  <a16:creationId xmlns:a16="http://schemas.microsoft.com/office/drawing/2014/main" id="{A0172666-B7B3-497D-A954-636202B3E0CE}"/>
                </a:ext>
              </a:extLst>
            </p:cNvPr>
            <p:cNvGrpSpPr/>
            <p:nvPr/>
          </p:nvGrpSpPr>
          <p:grpSpPr>
            <a:xfrm>
              <a:off x="5750265" y="4884025"/>
              <a:ext cx="2082522" cy="915282"/>
              <a:chOff x="597121" y="2256610"/>
              <a:chExt cx="2082522" cy="915282"/>
            </a:xfrm>
          </p:grpSpPr>
          <p:sp>
            <p:nvSpPr>
              <p:cNvPr id="22" name="Shape 929">
                <a:extLst>
                  <a:ext uri="{FF2B5EF4-FFF2-40B4-BE49-F238E27FC236}">
                    <a16:creationId xmlns:a16="http://schemas.microsoft.com/office/drawing/2014/main" id="{C863196C-23EB-426C-94D7-D4F946546481}"/>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23" name="Shape 930">
                <a:extLst>
                  <a:ext uri="{FF2B5EF4-FFF2-40B4-BE49-F238E27FC236}">
                    <a16:creationId xmlns:a16="http://schemas.microsoft.com/office/drawing/2014/main" id="{AEE948EA-5EEB-4182-9FBD-14FDE0B2EAA7}"/>
                  </a:ext>
                </a:extLst>
              </p:cNvPr>
              <p:cNvGrpSpPr/>
              <p:nvPr/>
            </p:nvGrpSpPr>
            <p:grpSpPr>
              <a:xfrm>
                <a:off x="597121" y="2256610"/>
                <a:ext cx="2082522" cy="915282"/>
                <a:chOff x="0" y="0"/>
                <a:chExt cx="1404640" cy="632474"/>
              </a:xfrm>
            </p:grpSpPr>
            <p:sp>
              <p:nvSpPr>
                <p:cNvPr id="24" name="Shape 931">
                  <a:extLst>
                    <a:ext uri="{FF2B5EF4-FFF2-40B4-BE49-F238E27FC236}">
                      <a16:creationId xmlns:a16="http://schemas.microsoft.com/office/drawing/2014/main" id="{0B6A4A5D-88BE-4FDB-BCA7-6CA34246442B}"/>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25" name="Shape 933">
                  <a:extLst>
                    <a:ext uri="{FF2B5EF4-FFF2-40B4-BE49-F238E27FC236}">
                      <a16:creationId xmlns:a16="http://schemas.microsoft.com/office/drawing/2014/main" id="{F3F8D22A-3AD4-4939-A160-B34845E889D8}"/>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26" name="Shape 934">
                  <a:extLst>
                    <a:ext uri="{FF2B5EF4-FFF2-40B4-BE49-F238E27FC236}">
                      <a16:creationId xmlns:a16="http://schemas.microsoft.com/office/drawing/2014/main" id="{89E4E0B7-E2E8-4A6A-A2FF-FDE46B92F7B3}"/>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21" name="Picture 20">
              <a:extLst>
                <a:ext uri="{FF2B5EF4-FFF2-40B4-BE49-F238E27FC236}">
                  <a16:creationId xmlns:a16="http://schemas.microsoft.com/office/drawing/2014/main" id="{4D77BF92-4D62-424B-9F3E-8153328743BB}"/>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6438422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10" name="Rectangle 9"/>
          <p:cNvSpPr/>
          <p:nvPr/>
        </p:nvSpPr>
        <p:spPr>
          <a:xfrm>
            <a:off x="3748752" y="2079640"/>
            <a:ext cx="7704339" cy="1631216"/>
          </a:xfrm>
          <a:prstGeom prst="rect">
            <a:avLst/>
          </a:prstGeom>
        </p:spPr>
        <p:txBody>
          <a:bodyPr wrap="square">
            <a:spAutoFit/>
          </a:bodyPr>
          <a:lstStyle/>
          <a:p>
            <a:pPr marL="285750" lvl="0" indent="-285750">
              <a:buFont typeface="Arial" panose="020B0604020202020204" pitchFamily="34" charset="0"/>
              <a:buChar char="•"/>
            </a:pPr>
            <a:r>
              <a:rPr lang="en-US" sz="2000" dirty="0"/>
              <a:t>Residue removal from field: the fraction of the totally produced crop residues that is removed from the field for feeding animals or for other purposes. </a:t>
            </a:r>
            <a:endParaRPr lang="en-GB" sz="2000" dirty="0"/>
          </a:p>
          <a:p>
            <a:pPr marL="285750" lvl="0" indent="-285750">
              <a:buFont typeface="Arial" panose="020B0604020202020204" pitchFamily="34" charset="0"/>
              <a:buChar char="•"/>
            </a:pPr>
            <a:r>
              <a:rPr lang="en-US" sz="2000" dirty="0"/>
              <a:t>Residue burnt: the fraction of the totally produced crop residues that is burnt</a:t>
            </a:r>
            <a:endParaRPr lang="en-GB" sz="2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8784" y="4137981"/>
            <a:ext cx="6610350" cy="1295400"/>
          </a:xfrm>
          <a:prstGeom prst="rect">
            <a:avLst/>
          </a:prstGeom>
        </p:spPr>
      </p:pic>
      <p:sp>
        <p:nvSpPr>
          <p:cNvPr id="7" name="Rectangle 6">
            <a:extLst>
              <a:ext uri="{FF2B5EF4-FFF2-40B4-BE49-F238E27FC236}">
                <a16:creationId xmlns:a16="http://schemas.microsoft.com/office/drawing/2014/main" id="{064696CF-B903-444F-80B9-5132C04AFFAF}"/>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0018FFA-2039-4A8E-BE08-E801A545FD35}"/>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67E63DEC-3F09-4D3D-82E9-48B7C80AFA53}"/>
              </a:ext>
            </a:extLst>
          </p:cNvPr>
          <p:cNvGrpSpPr/>
          <p:nvPr/>
        </p:nvGrpSpPr>
        <p:grpSpPr>
          <a:xfrm>
            <a:off x="440893" y="1358520"/>
            <a:ext cx="2082522" cy="915282"/>
            <a:chOff x="5750265" y="4884025"/>
            <a:chExt cx="2082522" cy="915282"/>
          </a:xfrm>
        </p:grpSpPr>
        <p:grpSp>
          <p:nvGrpSpPr>
            <p:cNvPr id="11" name="Group 10">
              <a:extLst>
                <a:ext uri="{FF2B5EF4-FFF2-40B4-BE49-F238E27FC236}">
                  <a16:creationId xmlns:a16="http://schemas.microsoft.com/office/drawing/2014/main" id="{9B0C564C-7BA3-468B-AADC-69F275AEDAAD}"/>
                </a:ext>
              </a:extLst>
            </p:cNvPr>
            <p:cNvGrpSpPr/>
            <p:nvPr/>
          </p:nvGrpSpPr>
          <p:grpSpPr>
            <a:xfrm>
              <a:off x="5750265" y="4884025"/>
              <a:ext cx="2082522" cy="915282"/>
              <a:chOff x="597121" y="2256610"/>
              <a:chExt cx="2082522" cy="915282"/>
            </a:xfrm>
          </p:grpSpPr>
          <p:sp>
            <p:nvSpPr>
              <p:cNvPr id="13" name="Shape 929">
                <a:extLst>
                  <a:ext uri="{FF2B5EF4-FFF2-40B4-BE49-F238E27FC236}">
                    <a16:creationId xmlns:a16="http://schemas.microsoft.com/office/drawing/2014/main" id="{D74F819A-2581-4E95-A31D-0BC532F96BA5}"/>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C2B43AA9-3F5B-4B5E-BBAA-7124DCBDE92D}"/>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8F07502E-93D9-4798-BE28-208D73A35291}"/>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4E583612-DA35-4F16-AAA1-A84706CF6918}"/>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2E435EDA-DCD3-4F8F-A390-BA203F87F126}"/>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81A9CB8C-3C33-4B73-AA00-9CE97D8D0FDE}"/>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24426481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7483" y="3371218"/>
            <a:ext cx="6629400" cy="2828925"/>
          </a:xfrm>
          <a:prstGeom prst="rect">
            <a:avLst/>
          </a:prstGeom>
        </p:spPr>
      </p:pic>
      <p:sp>
        <p:nvSpPr>
          <p:cNvPr id="7" name="Rectangle 6"/>
          <p:cNvSpPr/>
          <p:nvPr/>
        </p:nvSpPr>
        <p:spPr>
          <a:xfrm>
            <a:off x="3841116" y="1163332"/>
            <a:ext cx="7704339" cy="2031325"/>
          </a:xfrm>
          <a:prstGeom prst="rect">
            <a:avLst/>
          </a:prstGeom>
        </p:spPr>
        <p:txBody>
          <a:bodyPr wrap="square">
            <a:spAutoFit/>
          </a:bodyPr>
          <a:lstStyle/>
          <a:p>
            <a:pPr lvl="0"/>
            <a:r>
              <a:rPr lang="en-US" dirty="0"/>
              <a:t>For each crop associated with feed items:</a:t>
            </a:r>
            <a:endParaRPr lang="en-GB" dirty="0"/>
          </a:p>
          <a:p>
            <a:pPr marL="742950" lvl="1" indent="-285750">
              <a:buFont typeface="Arial" panose="020B0604020202020204" pitchFamily="34" charset="0"/>
              <a:buChar char="•"/>
            </a:pPr>
            <a:r>
              <a:rPr lang="en-US" dirty="0"/>
              <a:t>Fertilizer rate: this is expressed in kg N/ha and thus requires conversions</a:t>
            </a:r>
            <a:endParaRPr lang="en-GB" dirty="0"/>
          </a:p>
          <a:p>
            <a:r>
              <a:rPr lang="en-US" dirty="0"/>
              <a:t>This information is used for calculating nutrient balances and N2O emissions from each field</a:t>
            </a:r>
            <a:endParaRPr lang="en-GB" dirty="0"/>
          </a:p>
          <a:p>
            <a:pPr lvl="0"/>
            <a:r>
              <a:rPr lang="en-US" dirty="0"/>
              <a:t>The purchased inorganic fertilizers:</a:t>
            </a:r>
            <a:endParaRPr lang="en-GB" dirty="0"/>
          </a:p>
          <a:p>
            <a:pPr marL="742950" lvl="1" indent="-285750">
              <a:buFont typeface="Arial" panose="020B0604020202020204" pitchFamily="34" charset="0"/>
              <a:buChar char="•"/>
            </a:pPr>
            <a:r>
              <a:rPr lang="en-US" dirty="0"/>
              <a:t>Per type (Urea, CAN, DAP, NPK and Lime) state the total amounts of the different fertilizers per farm and year (</a:t>
            </a:r>
            <a:r>
              <a:rPr lang="en-US" i="1" dirty="0"/>
              <a:t>not </a:t>
            </a:r>
            <a:r>
              <a:rPr lang="en-US" dirty="0"/>
              <a:t>per ha,</a:t>
            </a:r>
            <a:r>
              <a:rPr lang="en-US" i="1" dirty="0"/>
              <a:t> not</a:t>
            </a:r>
            <a:r>
              <a:rPr lang="en-US" dirty="0"/>
              <a:t> per crop). </a:t>
            </a:r>
            <a:endParaRPr lang="en-GB" dirty="0"/>
          </a:p>
        </p:txBody>
      </p:sp>
      <p:sp>
        <p:nvSpPr>
          <p:cNvPr id="8" name="Rectangle 7">
            <a:extLst>
              <a:ext uri="{FF2B5EF4-FFF2-40B4-BE49-F238E27FC236}">
                <a16:creationId xmlns:a16="http://schemas.microsoft.com/office/drawing/2014/main" id="{4C383461-368F-4FF2-9E0D-2475427D6896}"/>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07F30AD9-936E-465C-A20A-37FF1D27CCD9}"/>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740E44E2-7ABA-4DDF-9DB6-B74F90F49E72}"/>
              </a:ext>
            </a:extLst>
          </p:cNvPr>
          <p:cNvGrpSpPr/>
          <p:nvPr/>
        </p:nvGrpSpPr>
        <p:grpSpPr>
          <a:xfrm>
            <a:off x="440893" y="1358520"/>
            <a:ext cx="2082522" cy="915282"/>
            <a:chOff x="5750265" y="4884025"/>
            <a:chExt cx="2082522" cy="915282"/>
          </a:xfrm>
        </p:grpSpPr>
        <p:grpSp>
          <p:nvGrpSpPr>
            <p:cNvPr id="11" name="Group 10">
              <a:extLst>
                <a:ext uri="{FF2B5EF4-FFF2-40B4-BE49-F238E27FC236}">
                  <a16:creationId xmlns:a16="http://schemas.microsoft.com/office/drawing/2014/main" id="{F4ECBE13-65ED-4749-B96D-825F27C4D33F}"/>
                </a:ext>
              </a:extLst>
            </p:cNvPr>
            <p:cNvGrpSpPr/>
            <p:nvPr/>
          </p:nvGrpSpPr>
          <p:grpSpPr>
            <a:xfrm>
              <a:off x="5750265" y="4884025"/>
              <a:ext cx="2082522" cy="915282"/>
              <a:chOff x="597121" y="2256610"/>
              <a:chExt cx="2082522" cy="915282"/>
            </a:xfrm>
          </p:grpSpPr>
          <p:sp>
            <p:nvSpPr>
              <p:cNvPr id="13" name="Shape 929">
                <a:extLst>
                  <a:ext uri="{FF2B5EF4-FFF2-40B4-BE49-F238E27FC236}">
                    <a16:creationId xmlns:a16="http://schemas.microsoft.com/office/drawing/2014/main" id="{3700E706-CF9F-420A-BCDE-69BE06FA3965}"/>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947EEF30-5963-4F80-9BDD-3DC9944EC3FA}"/>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22ACAE93-F18D-440C-9683-ABF641EFF84D}"/>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73F5D67A-C583-4853-8ED5-E2EEAD37267F}"/>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A2CDAF23-BF7D-461B-99CC-8523F899C263}"/>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D4022DE6-DA00-49AF-87DE-DD21E9B8E97C}"/>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1531792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7" name="Rectangle 6"/>
          <p:cNvSpPr/>
          <p:nvPr/>
        </p:nvSpPr>
        <p:spPr>
          <a:xfrm>
            <a:off x="3841116" y="1163332"/>
            <a:ext cx="7704339" cy="1938992"/>
          </a:xfrm>
          <a:prstGeom prst="rect">
            <a:avLst/>
          </a:prstGeom>
        </p:spPr>
        <p:txBody>
          <a:bodyPr wrap="square">
            <a:spAutoFit/>
          </a:bodyPr>
          <a:lstStyle/>
          <a:p>
            <a:pPr marL="285750" lvl="0" indent="-285750">
              <a:buFont typeface="Arial" panose="020B0604020202020204" pitchFamily="34" charset="0"/>
              <a:buChar char="•"/>
            </a:pPr>
            <a:r>
              <a:rPr lang="en-US" sz="2000" dirty="0"/>
              <a:t>Harvest area: calculated from the information provided above</a:t>
            </a:r>
            <a:endParaRPr lang="en-GB" sz="2000" dirty="0"/>
          </a:p>
          <a:p>
            <a:pPr marL="285750" lvl="0" indent="-285750">
              <a:buFont typeface="Arial" panose="020B0604020202020204" pitchFamily="34" charset="0"/>
              <a:buChar char="•"/>
            </a:pPr>
            <a:r>
              <a:rPr lang="en-US" sz="2000" dirty="0"/>
              <a:t>Cultivation period: number of days the rice cultivation takes</a:t>
            </a:r>
            <a:endParaRPr lang="en-GB" sz="2000" dirty="0"/>
          </a:p>
          <a:p>
            <a:pPr marL="285750" lvl="0" indent="-285750">
              <a:buFont typeface="Arial" panose="020B0604020202020204" pitchFamily="34" charset="0"/>
              <a:buChar char="•"/>
            </a:pPr>
            <a:r>
              <a:rPr lang="en-US" sz="2000" dirty="0"/>
              <a:t>Rice ecosystem type: select from the drop-down list</a:t>
            </a:r>
            <a:endParaRPr lang="en-GB" sz="2000" dirty="0"/>
          </a:p>
          <a:p>
            <a:pPr marL="285750" lvl="0" indent="-285750">
              <a:buFont typeface="Arial" panose="020B0604020202020204" pitchFamily="34" charset="0"/>
              <a:buChar char="•"/>
            </a:pPr>
            <a:r>
              <a:rPr lang="en-US" sz="2000" dirty="0"/>
              <a:t>Water regime prior to rice cultivation: select from the drop-down list</a:t>
            </a:r>
            <a:endParaRPr lang="en-GB" sz="2000" dirty="0"/>
          </a:p>
          <a:p>
            <a:pPr marL="285750" lvl="0" indent="-285750">
              <a:buFont typeface="Arial" panose="020B0604020202020204" pitchFamily="34" charset="0"/>
              <a:buChar char="•"/>
            </a:pPr>
            <a:r>
              <a:rPr lang="en-US" sz="2000" dirty="0"/>
              <a:t>Organic amendment inputs: select from the drop-down list</a:t>
            </a:r>
            <a:endParaRPr lang="en-GB" sz="2000" dirty="0"/>
          </a:p>
          <a:p>
            <a:pPr marL="285750" lvl="0" indent="-285750">
              <a:buFont typeface="Arial" panose="020B0604020202020204" pitchFamily="34" charset="0"/>
              <a:buChar char="•"/>
            </a:pPr>
            <a:r>
              <a:rPr lang="en-US" sz="2000" dirty="0"/>
              <a:t>Rate of application: filled out based on information provided above</a:t>
            </a:r>
            <a:endParaRPr lang="en-GB"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3070" y="3942773"/>
            <a:ext cx="5753100" cy="1447800"/>
          </a:xfrm>
          <a:prstGeom prst="rect">
            <a:avLst/>
          </a:prstGeom>
        </p:spPr>
      </p:pic>
      <p:sp>
        <p:nvSpPr>
          <p:cNvPr id="8" name="Rectangle 7">
            <a:extLst>
              <a:ext uri="{FF2B5EF4-FFF2-40B4-BE49-F238E27FC236}">
                <a16:creationId xmlns:a16="http://schemas.microsoft.com/office/drawing/2014/main" id="{FA66D925-75CE-4E9D-A502-8B000CF02C47}"/>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0F213A0E-2120-45E7-A60D-022EB4D461C9}"/>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63D28127-30D3-4F86-AA98-CA3FDCB77E28}"/>
              </a:ext>
            </a:extLst>
          </p:cNvPr>
          <p:cNvGrpSpPr/>
          <p:nvPr/>
        </p:nvGrpSpPr>
        <p:grpSpPr>
          <a:xfrm>
            <a:off x="440893" y="1358520"/>
            <a:ext cx="2082522" cy="915282"/>
            <a:chOff x="5750265" y="4884025"/>
            <a:chExt cx="2082522" cy="915282"/>
          </a:xfrm>
        </p:grpSpPr>
        <p:grpSp>
          <p:nvGrpSpPr>
            <p:cNvPr id="11" name="Group 10">
              <a:extLst>
                <a:ext uri="{FF2B5EF4-FFF2-40B4-BE49-F238E27FC236}">
                  <a16:creationId xmlns:a16="http://schemas.microsoft.com/office/drawing/2014/main" id="{2AEF7418-BF29-427D-AB1E-DF2DFD727C3D}"/>
                </a:ext>
              </a:extLst>
            </p:cNvPr>
            <p:cNvGrpSpPr/>
            <p:nvPr/>
          </p:nvGrpSpPr>
          <p:grpSpPr>
            <a:xfrm>
              <a:off x="5750265" y="4884025"/>
              <a:ext cx="2082522" cy="915282"/>
              <a:chOff x="597121" y="2256610"/>
              <a:chExt cx="2082522" cy="915282"/>
            </a:xfrm>
          </p:grpSpPr>
          <p:sp>
            <p:nvSpPr>
              <p:cNvPr id="13" name="Shape 929">
                <a:extLst>
                  <a:ext uri="{FF2B5EF4-FFF2-40B4-BE49-F238E27FC236}">
                    <a16:creationId xmlns:a16="http://schemas.microsoft.com/office/drawing/2014/main" id="{D551C904-186E-467D-B13D-3442ABCC4D8F}"/>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70DDE820-AF06-4C55-9D55-504D618F220F}"/>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9DDF81E1-E3DE-437E-BF87-979BA9E059A7}"/>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FB4894EA-F9A1-4820-8813-C77182672BB8}"/>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246AF968-37E9-48E3-9BB8-E03D10ACFE7A}"/>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57CFDB05-03AA-4FCC-B2E3-F9439A06D625}"/>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17565546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548784" y="1355821"/>
            <a:ext cx="714286" cy="761905"/>
          </a:xfrm>
          <a:prstGeom prst="rect">
            <a:avLst/>
          </a:prstGeom>
        </p:spPr>
      </p:pic>
      <p:sp>
        <p:nvSpPr>
          <p:cNvPr id="7" name="Rectangle 6"/>
          <p:cNvSpPr/>
          <p:nvPr/>
        </p:nvSpPr>
        <p:spPr>
          <a:xfrm>
            <a:off x="3841116" y="1163332"/>
            <a:ext cx="7704339" cy="1938992"/>
          </a:xfrm>
          <a:prstGeom prst="rect">
            <a:avLst/>
          </a:prstGeom>
        </p:spPr>
        <p:txBody>
          <a:bodyPr wrap="square">
            <a:spAutoFit/>
          </a:bodyPr>
          <a:lstStyle/>
          <a:p>
            <a:pPr marL="285750" lvl="0" indent="-285750">
              <a:buFont typeface="Arial" panose="020B0604020202020204" pitchFamily="34" charset="0"/>
              <a:buChar char="•"/>
            </a:pPr>
            <a:r>
              <a:rPr lang="en-US" sz="2000" dirty="0"/>
              <a:t>Harvest area: calculated from the information provided above</a:t>
            </a:r>
            <a:endParaRPr lang="en-GB" sz="2000" dirty="0"/>
          </a:p>
          <a:p>
            <a:pPr marL="285750" lvl="0" indent="-285750">
              <a:buFont typeface="Arial" panose="020B0604020202020204" pitchFamily="34" charset="0"/>
              <a:buChar char="•"/>
            </a:pPr>
            <a:r>
              <a:rPr lang="en-US" sz="2000" dirty="0"/>
              <a:t>Cultivation period: number of days the rice cultivation takes</a:t>
            </a:r>
            <a:endParaRPr lang="en-GB" sz="2000" dirty="0"/>
          </a:p>
          <a:p>
            <a:pPr marL="285750" lvl="0" indent="-285750">
              <a:buFont typeface="Arial" panose="020B0604020202020204" pitchFamily="34" charset="0"/>
              <a:buChar char="•"/>
            </a:pPr>
            <a:r>
              <a:rPr lang="en-US" sz="2000" dirty="0"/>
              <a:t>Rice ecosystem type: select from the drop-down list</a:t>
            </a:r>
            <a:endParaRPr lang="en-GB" sz="2000" dirty="0"/>
          </a:p>
          <a:p>
            <a:pPr marL="285750" lvl="0" indent="-285750">
              <a:buFont typeface="Arial" panose="020B0604020202020204" pitchFamily="34" charset="0"/>
              <a:buChar char="•"/>
            </a:pPr>
            <a:r>
              <a:rPr lang="en-US" sz="2000" dirty="0"/>
              <a:t>Water regime prior to rice cultivation: select from the drop-down list</a:t>
            </a:r>
            <a:endParaRPr lang="en-GB" sz="2000" dirty="0"/>
          </a:p>
          <a:p>
            <a:pPr marL="285750" lvl="0" indent="-285750">
              <a:buFont typeface="Arial" panose="020B0604020202020204" pitchFamily="34" charset="0"/>
              <a:buChar char="•"/>
            </a:pPr>
            <a:r>
              <a:rPr lang="en-US" sz="2000" dirty="0"/>
              <a:t>Organic amendment inputs: select from the drop-down list</a:t>
            </a:r>
            <a:endParaRPr lang="en-GB" sz="2000" dirty="0"/>
          </a:p>
          <a:p>
            <a:pPr marL="285750" lvl="0" indent="-285750">
              <a:buFont typeface="Arial" panose="020B0604020202020204" pitchFamily="34" charset="0"/>
              <a:buChar char="•"/>
            </a:pPr>
            <a:r>
              <a:rPr lang="en-US" sz="2000" dirty="0"/>
              <a:t>Rate of application: filled out based on information provided above</a:t>
            </a:r>
            <a:endParaRPr lang="en-GB"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3070" y="3942773"/>
            <a:ext cx="5753100" cy="1447800"/>
          </a:xfrm>
          <a:prstGeom prst="rect">
            <a:avLst/>
          </a:prstGeom>
        </p:spPr>
      </p:pic>
      <p:sp>
        <p:nvSpPr>
          <p:cNvPr id="8" name="Rectangle 7">
            <a:extLst>
              <a:ext uri="{FF2B5EF4-FFF2-40B4-BE49-F238E27FC236}">
                <a16:creationId xmlns:a16="http://schemas.microsoft.com/office/drawing/2014/main" id="{B1B7EA49-3246-45F1-BCD7-ED06246B03F0}"/>
              </a:ext>
            </a:extLst>
          </p:cNvPr>
          <p:cNvSpPr/>
          <p:nvPr/>
        </p:nvSpPr>
        <p:spPr>
          <a:xfrm>
            <a:off x="5753100" y="965200"/>
            <a:ext cx="5886964" cy="89814"/>
          </a:xfrm>
          <a:prstGeom prst="rect">
            <a:avLst/>
          </a:prstGeom>
          <a:solidFill>
            <a:srgbClr val="20386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DD87096A-567D-410A-9A4F-CCA546CE5222}"/>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Inputs section </a:t>
            </a:r>
            <a:r>
              <a:rPr lang="en-GB" sz="4800" b="1" dirty="0">
                <a:latin typeface="Calibri Light" panose="020F0302020204030204" pitchFamily="34" charset="0"/>
                <a:cs typeface="Arial" panose="020B0604020202020204" pitchFamily="34" charset="0"/>
              </a:rPr>
              <a:t>four</a:t>
            </a:r>
            <a:endParaRPr lang="en-GB" b="1" dirty="0">
              <a:latin typeface="Calibri Light" panose="020F030202020403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2402A545-FC56-4F8A-861B-6F79D2268B4C}"/>
              </a:ext>
            </a:extLst>
          </p:cNvPr>
          <p:cNvGrpSpPr/>
          <p:nvPr/>
        </p:nvGrpSpPr>
        <p:grpSpPr>
          <a:xfrm>
            <a:off x="440893" y="1358520"/>
            <a:ext cx="2082522" cy="915282"/>
            <a:chOff x="5750265" y="4884025"/>
            <a:chExt cx="2082522" cy="915282"/>
          </a:xfrm>
        </p:grpSpPr>
        <p:grpSp>
          <p:nvGrpSpPr>
            <p:cNvPr id="11" name="Group 10">
              <a:extLst>
                <a:ext uri="{FF2B5EF4-FFF2-40B4-BE49-F238E27FC236}">
                  <a16:creationId xmlns:a16="http://schemas.microsoft.com/office/drawing/2014/main" id="{FE68AE09-2901-45A7-9F54-B99CA49E3708}"/>
                </a:ext>
              </a:extLst>
            </p:cNvPr>
            <p:cNvGrpSpPr/>
            <p:nvPr/>
          </p:nvGrpSpPr>
          <p:grpSpPr>
            <a:xfrm>
              <a:off x="5750265" y="4884025"/>
              <a:ext cx="2082522" cy="915282"/>
              <a:chOff x="597121" y="2256610"/>
              <a:chExt cx="2082522" cy="915282"/>
            </a:xfrm>
          </p:grpSpPr>
          <p:sp>
            <p:nvSpPr>
              <p:cNvPr id="13" name="Shape 929">
                <a:extLst>
                  <a:ext uri="{FF2B5EF4-FFF2-40B4-BE49-F238E27FC236}">
                    <a16:creationId xmlns:a16="http://schemas.microsoft.com/office/drawing/2014/main" id="{18AD58E2-5924-4DD3-93A9-AD4D14755B49}"/>
                  </a:ext>
                </a:extLst>
              </p:cNvPr>
              <p:cNvSpPr/>
              <p:nvPr/>
            </p:nvSpPr>
            <p:spPr>
              <a:xfrm>
                <a:off x="645164" y="2307407"/>
                <a:ext cx="1828800" cy="822960"/>
              </a:xfrm>
              <a:prstGeom prst="roundRect">
                <a:avLst>
                  <a:gd name="adj" fmla="val 1674"/>
                </a:avLst>
              </a:prstGeom>
              <a:solidFill>
                <a:schemeClr val="lt1"/>
              </a:solidFill>
              <a:ln>
                <a:noFill/>
              </a:ln>
              <a:effectLst>
                <a:outerShdw blurRad="19050" dist="6350" dir="5400000" algn="ctr" rotWithShape="0">
                  <a:schemeClr val="dk1">
                    <a:alpha val="44705"/>
                  </a:schemeClr>
                </a:outerShdw>
              </a:effectLst>
            </p:spPr>
            <p:txBody>
              <a:bodyPr lIns="0" tIns="0" rIns="0" bIns="0" anchor="t" anchorCtr="0">
                <a:noAutofit/>
              </a:bodyPr>
              <a:lstStyle/>
              <a:p>
                <a:endParaRPr lang="en-GB"/>
              </a:p>
            </p:txBody>
          </p:sp>
          <p:grpSp>
            <p:nvGrpSpPr>
              <p:cNvPr id="14" name="Shape 930">
                <a:extLst>
                  <a:ext uri="{FF2B5EF4-FFF2-40B4-BE49-F238E27FC236}">
                    <a16:creationId xmlns:a16="http://schemas.microsoft.com/office/drawing/2014/main" id="{DECE9102-1019-45AA-9B77-0D5102D82AF1}"/>
                  </a:ext>
                </a:extLst>
              </p:cNvPr>
              <p:cNvGrpSpPr/>
              <p:nvPr/>
            </p:nvGrpSpPr>
            <p:grpSpPr>
              <a:xfrm>
                <a:off x="597121" y="2256610"/>
                <a:ext cx="2082522" cy="915282"/>
                <a:chOff x="0" y="0"/>
                <a:chExt cx="1404640" cy="632474"/>
              </a:xfrm>
            </p:grpSpPr>
            <p:sp>
              <p:nvSpPr>
                <p:cNvPr id="15" name="Shape 931">
                  <a:extLst>
                    <a:ext uri="{FF2B5EF4-FFF2-40B4-BE49-F238E27FC236}">
                      <a16:creationId xmlns:a16="http://schemas.microsoft.com/office/drawing/2014/main" id="{DEC94162-730F-401C-A067-B86B143BB653}"/>
                    </a:ext>
                  </a:extLst>
                </p:cNvPr>
                <p:cNvSpPr/>
                <p:nvPr/>
              </p:nvSpPr>
              <p:spPr>
                <a:xfrm>
                  <a:off x="0" y="0"/>
                  <a:ext cx="1231940" cy="568678"/>
                </a:xfrm>
                <a:prstGeom prst="roundRect">
                  <a:avLst>
                    <a:gd name="adj" fmla="val 1674"/>
                  </a:avLst>
                </a:prstGeom>
                <a:solidFill>
                  <a:schemeClr val="lt1"/>
                </a:solidFill>
                <a:ln>
                  <a:noFill/>
                </a:ln>
                <a:effectLst>
                  <a:outerShdw blurRad="38100" dist="12700" dir="5400000" algn="ctr" rotWithShape="0">
                    <a:schemeClr val="dk1">
                      <a:alpha val="44705"/>
                    </a:schemeClr>
                  </a:outerShdw>
                </a:effectLst>
              </p:spPr>
              <p:txBody>
                <a:bodyPr lIns="429750" tIns="73150" rIns="45700" bIns="256025" anchor="t" anchorCtr="0">
                  <a:noAutofit/>
                </a:bodyPr>
                <a:lstStyle/>
                <a:p>
                  <a:pPr>
                    <a:lnSpc>
                      <a:spcPct val="112000"/>
                    </a:lnSpc>
                    <a:spcAft>
                      <a:spcPts val="0"/>
                    </a:spcAft>
                  </a:pPr>
                  <a:r>
                    <a:rPr lang="en-US" sz="1200" dirty="0">
                      <a:solidFill>
                        <a:srgbClr val="212121"/>
                      </a:solidFill>
                      <a:latin typeface="Roboto" panose="02000000000000000000" pitchFamily="2" charset="0"/>
                      <a:ea typeface="Roboto" panose="02000000000000000000" pitchFamily="2" charset="0"/>
                      <a:cs typeface="Roboto" panose="02000000000000000000" pitchFamily="2" charset="0"/>
                    </a:rPr>
                    <a:t>  Production </a:t>
                  </a:r>
                  <a:endParaRPr lang="en-GB" sz="2800" dirty="0">
                    <a:effectLst/>
                    <a:latin typeface="Times New Roman" panose="02020603050405020304" pitchFamily="18" charset="0"/>
                    <a:ea typeface="Times New Roman" panose="02020603050405020304" pitchFamily="18" charset="0"/>
                  </a:endParaRPr>
                </a:p>
              </p:txBody>
            </p:sp>
            <p:sp>
              <p:nvSpPr>
                <p:cNvPr id="16" name="Shape 933">
                  <a:extLst>
                    <a:ext uri="{FF2B5EF4-FFF2-40B4-BE49-F238E27FC236}">
                      <a16:creationId xmlns:a16="http://schemas.microsoft.com/office/drawing/2014/main" id="{DF70580C-6AD4-4DD2-AE99-B4FFADAA00D4}"/>
                    </a:ext>
                  </a:extLst>
                </p:cNvPr>
                <p:cNvSpPr txBox="1"/>
                <p:nvPr/>
              </p:nvSpPr>
              <p:spPr>
                <a:xfrm>
                  <a:off x="343238" y="332083"/>
                  <a:ext cx="1061402" cy="300391"/>
                </a:xfrm>
                <a:prstGeom prst="rect">
                  <a:avLst/>
                </a:prstGeom>
                <a:noFill/>
                <a:ln>
                  <a:noFill/>
                </a:ln>
              </p:spPr>
              <p:txBody>
                <a:bodyPr lIns="0" tIns="0" rIns="0" bIns="0" anchor="t" anchorCtr="0">
                  <a:noAutofit/>
                </a:bodyPr>
                <a:lstStyle/>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Crop residue, inputs</a:t>
                  </a:r>
                </a:p>
                <a:p>
                  <a:pPr>
                    <a:spcAft>
                      <a:spcPts val="0"/>
                    </a:spcAft>
                  </a:pPr>
                  <a:r>
                    <a:rPr lang="en-US" sz="1000" dirty="0">
                      <a:solidFill>
                        <a:srgbClr val="9E9E9E"/>
                      </a:solidFill>
                      <a:latin typeface="Roboto" panose="02000000000000000000" pitchFamily="2" charset="0"/>
                      <a:ea typeface="Roboto" panose="02000000000000000000" pitchFamily="2" charset="0"/>
                      <a:cs typeface="Roboto" panose="02000000000000000000" pitchFamily="2" charset="0"/>
                    </a:rPr>
                    <a:t> and rice</a:t>
                  </a:r>
                  <a:endParaRPr lang="en-GB" sz="1000" dirty="0">
                    <a:effectLst/>
                    <a:latin typeface="Times New Roman" panose="02020603050405020304" pitchFamily="18" charset="0"/>
                    <a:ea typeface="Times New Roman" panose="02020603050405020304" pitchFamily="18" charset="0"/>
                  </a:endParaRPr>
                </a:p>
              </p:txBody>
            </p:sp>
            <p:cxnSp>
              <p:nvCxnSpPr>
                <p:cNvPr id="17" name="Shape 934">
                  <a:extLst>
                    <a:ext uri="{FF2B5EF4-FFF2-40B4-BE49-F238E27FC236}">
                      <a16:creationId xmlns:a16="http://schemas.microsoft.com/office/drawing/2014/main" id="{E23F166C-9529-4EA8-BF24-54C046738A2F}"/>
                    </a:ext>
                  </a:extLst>
                </p:cNvPr>
                <p:cNvCxnSpPr/>
                <p:nvPr/>
              </p:nvCxnSpPr>
              <p:spPr>
                <a:xfrm>
                  <a:off x="373735" y="283691"/>
                  <a:ext cx="795527" cy="0"/>
                </a:xfrm>
                <a:prstGeom prst="straightConnector1">
                  <a:avLst/>
                </a:prstGeom>
                <a:noFill/>
                <a:ln w="9525" cap="flat" cmpd="sng">
                  <a:solidFill>
                    <a:srgbClr val="E0E0E0"/>
                  </a:solidFill>
                  <a:prstDash val="solid"/>
                  <a:round/>
                  <a:headEnd type="none" w="med" len="med"/>
                  <a:tailEnd type="none" w="med" len="med"/>
                </a:ln>
              </p:spPr>
            </p:cxnSp>
          </p:grpSp>
        </p:grpSp>
        <p:pic>
          <p:nvPicPr>
            <p:cNvPr id="12" name="Picture 11">
              <a:extLst>
                <a:ext uri="{FF2B5EF4-FFF2-40B4-BE49-F238E27FC236}">
                  <a16:creationId xmlns:a16="http://schemas.microsoft.com/office/drawing/2014/main" id="{EA8C33B1-9D57-4977-A7A6-D748887779E7}"/>
                </a:ext>
              </a:extLst>
            </p:cNvPr>
            <p:cNvPicPr/>
            <p:nvPr/>
          </p:nvPicPr>
          <p:blipFill>
            <a:blip r:embed="rId4"/>
            <a:stretch>
              <a:fillRect/>
            </a:stretch>
          </p:blipFill>
          <p:spPr>
            <a:xfrm>
              <a:off x="5807987" y="5080649"/>
              <a:ext cx="457200" cy="457200"/>
            </a:xfrm>
            <a:prstGeom prst="rect">
              <a:avLst/>
            </a:prstGeom>
          </p:spPr>
        </p:pic>
      </p:grpSp>
    </p:spTree>
    <p:extLst>
      <p:ext uri="{BB962C8B-B14F-4D97-AF65-F5344CB8AC3E}">
        <p14:creationId xmlns:p14="http://schemas.microsoft.com/office/powerpoint/2010/main" val="14580293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820" y="2614296"/>
            <a:ext cx="3762375" cy="35052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7923" y="1152091"/>
            <a:ext cx="3009900" cy="549592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2551" y="1152091"/>
            <a:ext cx="2733675" cy="5495925"/>
          </a:xfrm>
          <a:prstGeom prst="rect">
            <a:avLst/>
          </a:prstGeom>
        </p:spPr>
      </p:pic>
      <p:pic>
        <p:nvPicPr>
          <p:cNvPr id="10" name="Picture 9"/>
          <p:cNvPicPr>
            <a:picLocks noChangeAspect="1"/>
          </p:cNvPicPr>
          <p:nvPr/>
        </p:nvPicPr>
        <p:blipFill>
          <a:blip r:embed="rId5"/>
          <a:stretch>
            <a:fillRect/>
          </a:stretch>
        </p:blipFill>
        <p:spPr>
          <a:xfrm>
            <a:off x="2626736" y="1413702"/>
            <a:ext cx="812054" cy="731520"/>
          </a:xfrm>
          <a:prstGeom prst="rect">
            <a:avLst/>
          </a:prstGeom>
        </p:spPr>
      </p:pic>
      <p:sp>
        <p:nvSpPr>
          <p:cNvPr id="11" name="Rectangle 10">
            <a:extLst>
              <a:ext uri="{FF2B5EF4-FFF2-40B4-BE49-F238E27FC236}">
                <a16:creationId xmlns:a16="http://schemas.microsoft.com/office/drawing/2014/main" id="{64E6AAF3-08AF-4EF4-A09A-2B4764AA5683}"/>
              </a:ext>
            </a:extLst>
          </p:cNvPr>
          <p:cNvSpPr/>
          <p:nvPr/>
        </p:nvSpPr>
        <p:spPr>
          <a:xfrm>
            <a:off x="5753100" y="965200"/>
            <a:ext cx="5886964" cy="89814"/>
          </a:xfrm>
          <a:prstGeom prst="rect">
            <a:avLst/>
          </a:prstGeom>
          <a:solidFill>
            <a:srgbClr val="FF0000"/>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DD904324-1EAC-4C0B-92AB-0F4C9717C846}"/>
              </a:ext>
            </a:extLst>
          </p:cNvPr>
          <p:cNvSpPr txBox="1"/>
          <p:nvPr/>
        </p:nvSpPr>
        <p:spPr>
          <a:xfrm>
            <a:off x="440893" y="493908"/>
            <a:ext cx="5312207"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Summary</a:t>
            </a:r>
            <a:endParaRPr lang="en-GB" dirty="0">
              <a:latin typeface="Calibri Light" panose="020F0302020204030204" pitchFamily="34" charset="0"/>
              <a:cs typeface="Arial" panose="020B0604020202020204" pitchFamily="34" charset="0"/>
            </a:endParaRPr>
          </a:p>
        </p:txBody>
      </p:sp>
    </p:spTree>
    <p:extLst>
      <p:ext uri="{BB962C8B-B14F-4D97-AF65-F5344CB8AC3E}">
        <p14:creationId xmlns:p14="http://schemas.microsoft.com/office/powerpoint/2010/main" val="3540959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45298" y="364501"/>
              <a:ext cx="457200" cy="45720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spTree>
    <p:extLst>
      <p:ext uri="{BB962C8B-B14F-4D97-AF65-F5344CB8AC3E}">
        <p14:creationId xmlns:p14="http://schemas.microsoft.com/office/powerpoint/2010/main" val="3145075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backgroud">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grpSp>
        <p:nvGrpSpPr>
          <p:cNvPr id="94" name="Group 93">
            <a:extLst>
              <a:ext uri="{FF2B5EF4-FFF2-40B4-BE49-F238E27FC236}">
                <a16:creationId xmlns:a16="http://schemas.microsoft.com/office/drawing/2014/main" id="{9A5BF049-09E7-42C4-B41C-A5C29F6FEAC0}"/>
              </a:ext>
            </a:extLst>
          </p:cNvPr>
          <p:cNvGrpSpPr/>
          <p:nvPr/>
        </p:nvGrpSpPr>
        <p:grpSpPr>
          <a:xfrm>
            <a:off x="1063581" y="1031324"/>
            <a:ext cx="3238509" cy="484632"/>
            <a:chOff x="1438155" y="924221"/>
            <a:chExt cx="3238509" cy="548640"/>
          </a:xfrm>
        </p:grpSpPr>
        <p:sp>
          <p:nvSpPr>
            <p:cNvPr id="13" name="Rectangle 12">
              <a:extLst>
                <a:ext uri="{FF2B5EF4-FFF2-40B4-BE49-F238E27FC236}">
                  <a16:creationId xmlns:a16="http://schemas.microsoft.com/office/drawing/2014/main" id="{5EBC20B4-A443-42FB-99B6-A64D19AF694F}"/>
                </a:ext>
              </a:extLst>
            </p:cNvPr>
            <p:cNvSpPr>
              <a:spLocks/>
            </p:cNvSpPr>
            <p:nvPr/>
          </p:nvSpPr>
          <p:spPr>
            <a:xfrm>
              <a:off x="1438155" y="924221"/>
              <a:ext cx="3238509" cy="548640"/>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Aquaculture </a:t>
              </a:r>
              <a:r>
                <a:rPr lang="en-US" sz="1400" dirty="0">
                  <a:solidFill>
                    <a:schemeClr val="bg2">
                      <a:lumMod val="25000"/>
                    </a:schemeClr>
                  </a:solidFill>
                  <a:latin typeface="+mj-lt"/>
                </a:rPr>
                <a:t>Describe system</a:t>
              </a:r>
              <a:endParaRPr lang="en-GB" dirty="0">
                <a:latin typeface="+mj-lt"/>
              </a:endParaRPr>
            </a:p>
          </p:txBody>
        </p:sp>
        <p:pic>
          <p:nvPicPr>
            <p:cNvPr id="93" name="Picture 92">
              <a:extLst>
                <a:ext uri="{FF2B5EF4-FFF2-40B4-BE49-F238E27FC236}">
                  <a16:creationId xmlns:a16="http://schemas.microsoft.com/office/drawing/2014/main" id="{7A9D8F70-C8D8-484F-AFC7-904CACAE9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00" y="1015661"/>
              <a:ext cx="365760" cy="365760"/>
            </a:xfrm>
            <a:prstGeom prst="rect">
              <a:avLst/>
            </a:prstGeom>
          </p:spPr>
        </p:pic>
      </p:grpSp>
      <p:cxnSp>
        <p:nvCxnSpPr>
          <p:cNvPr id="11" name="Straight Arrow Connector 10">
            <a:extLst>
              <a:ext uri="{FF2B5EF4-FFF2-40B4-BE49-F238E27FC236}">
                <a16:creationId xmlns:a16="http://schemas.microsoft.com/office/drawing/2014/main" id="{2EB6280B-D445-408C-B8DC-6CD34A05513B}"/>
              </a:ext>
            </a:extLst>
          </p:cNvPr>
          <p:cNvCxnSpPr>
            <a:cxnSpLocks/>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1379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36972" y="205273"/>
            <a:ext cx="118872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6976" cy="484632"/>
            <a:chOff x="1493240" y="318781"/>
            <a:chExt cx="3236976"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6976"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grpSp>
        <p:nvGrpSpPr>
          <p:cNvPr id="94" name="Group 93">
            <a:extLst>
              <a:ext uri="{FF2B5EF4-FFF2-40B4-BE49-F238E27FC236}">
                <a16:creationId xmlns:a16="http://schemas.microsoft.com/office/drawing/2014/main" id="{9A5BF049-09E7-42C4-B41C-A5C29F6FEAC0}"/>
              </a:ext>
            </a:extLst>
          </p:cNvPr>
          <p:cNvGrpSpPr/>
          <p:nvPr/>
        </p:nvGrpSpPr>
        <p:grpSpPr>
          <a:xfrm>
            <a:off x="1063580" y="1031324"/>
            <a:ext cx="3236976" cy="484632"/>
            <a:chOff x="1438155" y="924221"/>
            <a:chExt cx="3238509" cy="548640"/>
          </a:xfrm>
        </p:grpSpPr>
        <p:sp>
          <p:nvSpPr>
            <p:cNvPr id="13" name="Rectangle 12">
              <a:extLst>
                <a:ext uri="{FF2B5EF4-FFF2-40B4-BE49-F238E27FC236}">
                  <a16:creationId xmlns:a16="http://schemas.microsoft.com/office/drawing/2014/main" id="{5EBC20B4-A443-42FB-99B6-A64D19AF694F}"/>
                </a:ext>
              </a:extLst>
            </p:cNvPr>
            <p:cNvSpPr>
              <a:spLocks/>
            </p:cNvSpPr>
            <p:nvPr/>
          </p:nvSpPr>
          <p:spPr>
            <a:xfrm>
              <a:off x="1438155" y="924221"/>
              <a:ext cx="3238509" cy="548640"/>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Aquaculture </a:t>
              </a:r>
              <a:r>
                <a:rPr lang="en-US" sz="1400" dirty="0">
                  <a:solidFill>
                    <a:schemeClr val="bg2">
                      <a:lumMod val="25000"/>
                    </a:schemeClr>
                  </a:solidFill>
                  <a:latin typeface="+mj-lt"/>
                </a:rPr>
                <a:t>Describe system</a:t>
              </a:r>
              <a:endParaRPr lang="en-GB" dirty="0">
                <a:latin typeface="+mj-lt"/>
              </a:endParaRPr>
            </a:p>
          </p:txBody>
        </p:sp>
        <p:pic>
          <p:nvPicPr>
            <p:cNvPr id="93" name="Picture 92">
              <a:extLst>
                <a:ext uri="{FF2B5EF4-FFF2-40B4-BE49-F238E27FC236}">
                  <a16:creationId xmlns:a16="http://schemas.microsoft.com/office/drawing/2014/main" id="{7A9D8F70-C8D8-484F-AFC7-904CACAE9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00" y="1015661"/>
              <a:ext cx="365760" cy="36576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125" name="Group 124">
            <a:extLst>
              <a:ext uri="{FF2B5EF4-FFF2-40B4-BE49-F238E27FC236}">
                <a16:creationId xmlns:a16="http://schemas.microsoft.com/office/drawing/2014/main" id="{FD95C272-B047-4CF3-9373-56249EEE0A01}"/>
              </a:ext>
            </a:extLst>
          </p:cNvPr>
          <p:cNvGrpSpPr/>
          <p:nvPr/>
        </p:nvGrpSpPr>
        <p:grpSpPr>
          <a:xfrm>
            <a:off x="5183238" y="1774582"/>
            <a:ext cx="6480262" cy="486943"/>
            <a:chOff x="5397727" y="1840508"/>
            <a:chExt cx="6480262" cy="486943"/>
          </a:xfrm>
        </p:grpSpPr>
        <p:sp>
          <p:nvSpPr>
            <p:cNvPr id="126" name="Rectangle 125">
              <a:extLst>
                <a:ext uri="{FF2B5EF4-FFF2-40B4-BE49-F238E27FC236}">
                  <a16:creationId xmlns:a16="http://schemas.microsoft.com/office/drawing/2014/main" id="{F5EEB531-613B-4E4D-9A7C-729E548080F8}"/>
                </a:ext>
              </a:extLst>
            </p:cNvPr>
            <p:cNvSpPr>
              <a:spLocks/>
            </p:cNvSpPr>
            <p:nvPr/>
          </p:nvSpPr>
          <p:spPr>
            <a:xfrm>
              <a:off x="5397727" y="1840508"/>
              <a:ext cx="6480262"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Practices and Value Chain </a:t>
              </a:r>
              <a:r>
                <a:rPr lang="en-US" sz="1400" dirty="0">
                  <a:solidFill>
                    <a:schemeClr val="bg2">
                      <a:lumMod val="25000"/>
                    </a:schemeClr>
                  </a:solidFill>
                  <a:latin typeface="+mj-lt"/>
                </a:rPr>
                <a:t>e.g. grazing / rural to rural market</a:t>
              </a:r>
              <a:endParaRPr lang="en-GB" dirty="0">
                <a:latin typeface="+mj-lt"/>
              </a:endParaRPr>
            </a:p>
          </p:txBody>
        </p:sp>
        <p:pic>
          <p:nvPicPr>
            <p:cNvPr id="127" name="Graphic 126" descr="Pencil">
              <a:extLst>
                <a:ext uri="{FF2B5EF4-FFF2-40B4-BE49-F238E27FC236}">
                  <a16:creationId xmlns:a16="http://schemas.microsoft.com/office/drawing/2014/main" id="{E9C03842-E08D-4AE2-ACAF-7752F6B1215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577371" y="1881044"/>
              <a:ext cx="365760" cy="365760"/>
            </a:xfrm>
            <a:prstGeom prst="rect">
              <a:avLst/>
            </a:prstGeom>
          </p:spPr>
        </p:pic>
      </p:grpSp>
      <p:grpSp>
        <p:nvGrpSpPr>
          <p:cNvPr id="71" name="Group 70">
            <a:extLst>
              <a:ext uri="{FF2B5EF4-FFF2-40B4-BE49-F238E27FC236}">
                <a16:creationId xmlns:a16="http://schemas.microsoft.com/office/drawing/2014/main" id="{C4914C27-01EB-4617-97AD-5532ED46670E}"/>
              </a:ext>
            </a:extLst>
          </p:cNvPr>
          <p:cNvGrpSpPr/>
          <p:nvPr/>
        </p:nvGrpSpPr>
        <p:grpSpPr>
          <a:xfrm>
            <a:off x="1056427" y="1868940"/>
            <a:ext cx="960120" cy="484632"/>
            <a:chOff x="1057987" y="1775243"/>
            <a:chExt cx="960120" cy="484632"/>
          </a:xfrm>
        </p:grpSpPr>
        <p:sp>
          <p:nvSpPr>
            <p:cNvPr id="72" name="Arrow: Pentagon 71">
              <a:extLst>
                <a:ext uri="{FF2B5EF4-FFF2-40B4-BE49-F238E27FC236}">
                  <a16:creationId xmlns:a16="http://schemas.microsoft.com/office/drawing/2014/main" id="{D13F3B73-7E5F-4F0B-9685-A7D0B4160564}"/>
                </a:ext>
              </a:extLst>
            </p:cNvPr>
            <p:cNvSpPr/>
            <p:nvPr/>
          </p:nvSpPr>
          <p:spPr>
            <a:xfrm>
              <a:off x="1057987" y="1775243"/>
              <a:ext cx="960120" cy="484632"/>
            </a:xfrm>
            <a:prstGeom prst="homePlat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73" name="Picture 72">
              <a:extLst>
                <a:ext uri="{FF2B5EF4-FFF2-40B4-BE49-F238E27FC236}">
                  <a16:creationId xmlns:a16="http://schemas.microsoft.com/office/drawing/2014/main" id="{46F3E06F-5838-4A09-AB98-4EAC9211FC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ln>
              <a:noFill/>
            </a:ln>
          </p:spPr>
        </p:pic>
      </p:grpSp>
      <p:grpSp>
        <p:nvGrpSpPr>
          <p:cNvPr id="74" name="Group 73">
            <a:extLst>
              <a:ext uri="{FF2B5EF4-FFF2-40B4-BE49-F238E27FC236}">
                <a16:creationId xmlns:a16="http://schemas.microsoft.com/office/drawing/2014/main" id="{5BDF8439-3988-49E9-ABFC-74E24CF6B493}"/>
              </a:ext>
            </a:extLst>
          </p:cNvPr>
          <p:cNvGrpSpPr/>
          <p:nvPr/>
        </p:nvGrpSpPr>
        <p:grpSpPr>
          <a:xfrm>
            <a:off x="1835531" y="1868279"/>
            <a:ext cx="960120" cy="484632"/>
            <a:chOff x="1837091" y="1774582"/>
            <a:chExt cx="960120" cy="484632"/>
          </a:xfrm>
        </p:grpSpPr>
        <p:sp>
          <p:nvSpPr>
            <p:cNvPr id="75" name="Arrow: Chevron 74">
              <a:extLst>
                <a:ext uri="{FF2B5EF4-FFF2-40B4-BE49-F238E27FC236}">
                  <a16:creationId xmlns:a16="http://schemas.microsoft.com/office/drawing/2014/main" id="{086A4C1C-B622-4F50-BB4C-E4C2DA1A5DF5}"/>
                </a:ext>
              </a:extLst>
            </p:cNvPr>
            <p:cNvSpPr/>
            <p:nvPr/>
          </p:nvSpPr>
          <p:spPr>
            <a:xfrm>
              <a:off x="1837091" y="1774582"/>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76" name="Picture 75">
              <a:extLst>
                <a:ext uri="{FF2B5EF4-FFF2-40B4-BE49-F238E27FC236}">
                  <a16:creationId xmlns:a16="http://schemas.microsoft.com/office/drawing/2014/main" id="{5DADAB3A-60A7-440F-9A41-D8D2A8BA907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ln>
              <a:noFill/>
            </a:ln>
          </p:spPr>
        </p:pic>
      </p:grpSp>
      <p:grpSp>
        <p:nvGrpSpPr>
          <p:cNvPr id="77" name="Group 76">
            <a:extLst>
              <a:ext uri="{FF2B5EF4-FFF2-40B4-BE49-F238E27FC236}">
                <a16:creationId xmlns:a16="http://schemas.microsoft.com/office/drawing/2014/main" id="{7351D9A7-9CC6-44E9-8FBC-E931438E1BC4}"/>
              </a:ext>
            </a:extLst>
          </p:cNvPr>
          <p:cNvGrpSpPr/>
          <p:nvPr/>
        </p:nvGrpSpPr>
        <p:grpSpPr>
          <a:xfrm>
            <a:off x="2614635" y="1869692"/>
            <a:ext cx="960120" cy="484632"/>
            <a:chOff x="2616195" y="1775995"/>
            <a:chExt cx="960120" cy="484632"/>
          </a:xfrm>
        </p:grpSpPr>
        <p:sp>
          <p:nvSpPr>
            <p:cNvPr id="78" name="Arrow: Chevron 77">
              <a:extLst>
                <a:ext uri="{FF2B5EF4-FFF2-40B4-BE49-F238E27FC236}">
                  <a16:creationId xmlns:a16="http://schemas.microsoft.com/office/drawing/2014/main" id="{1E4C18D1-5481-4C4B-AA4E-327B2C20CD21}"/>
                </a:ext>
              </a:extLst>
            </p:cNvPr>
            <p:cNvSpPr/>
            <p:nvPr/>
          </p:nvSpPr>
          <p:spPr>
            <a:xfrm>
              <a:off x="2616195" y="1775995"/>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79" name="Picture 78">
              <a:extLst>
                <a:ext uri="{FF2B5EF4-FFF2-40B4-BE49-F238E27FC236}">
                  <a16:creationId xmlns:a16="http://schemas.microsoft.com/office/drawing/2014/main" id="{5A044BD4-1846-4172-B0A2-3B3E73A975CA}"/>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ln>
              <a:noFill/>
            </a:ln>
          </p:spPr>
        </p:pic>
      </p:grpSp>
      <p:grpSp>
        <p:nvGrpSpPr>
          <p:cNvPr id="80" name="Group 79">
            <a:extLst>
              <a:ext uri="{FF2B5EF4-FFF2-40B4-BE49-F238E27FC236}">
                <a16:creationId xmlns:a16="http://schemas.microsoft.com/office/drawing/2014/main" id="{9E89B8FD-A3C5-4C80-AD79-EEFDE858674D}"/>
              </a:ext>
            </a:extLst>
          </p:cNvPr>
          <p:cNvGrpSpPr/>
          <p:nvPr/>
        </p:nvGrpSpPr>
        <p:grpSpPr>
          <a:xfrm>
            <a:off x="3393740" y="1868707"/>
            <a:ext cx="960120" cy="484632"/>
            <a:chOff x="3395300" y="1775010"/>
            <a:chExt cx="960120" cy="484632"/>
          </a:xfrm>
        </p:grpSpPr>
        <p:sp>
          <p:nvSpPr>
            <p:cNvPr id="81" name="Arrow: Chevron 80">
              <a:extLst>
                <a:ext uri="{FF2B5EF4-FFF2-40B4-BE49-F238E27FC236}">
                  <a16:creationId xmlns:a16="http://schemas.microsoft.com/office/drawing/2014/main" id="{CE09FF28-DA4C-4F09-B703-8253C32D29C5}"/>
                </a:ext>
              </a:extLst>
            </p:cNvPr>
            <p:cNvSpPr/>
            <p:nvPr/>
          </p:nvSpPr>
          <p:spPr>
            <a:xfrm>
              <a:off x="3395300" y="1775010"/>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82" name="Picture 81">
              <a:extLst>
                <a:ext uri="{FF2B5EF4-FFF2-40B4-BE49-F238E27FC236}">
                  <a16:creationId xmlns:a16="http://schemas.microsoft.com/office/drawing/2014/main" id="{8AFF90FB-BA63-433F-9BE6-99FD2E1754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ln>
              <a:noFill/>
            </a:ln>
          </p:spPr>
        </p:pic>
      </p:grpSp>
      <p:cxnSp>
        <p:nvCxnSpPr>
          <p:cNvPr id="83" name="Straight Arrow Connector 82">
            <a:extLst>
              <a:ext uri="{FF2B5EF4-FFF2-40B4-BE49-F238E27FC236}">
                <a16:creationId xmlns:a16="http://schemas.microsoft.com/office/drawing/2014/main" id="{87EA3350-0BA5-4031-92BD-4418600978E8}"/>
              </a:ext>
            </a:extLst>
          </p:cNvPr>
          <p:cNvCxnSpPr>
            <a:cxnSpLocks/>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3AA6996C-5264-4DFB-BC5A-C4057367C285}"/>
              </a:ext>
            </a:extLst>
          </p:cNvPr>
          <p:cNvCxnSpPr>
            <a:cxnSpLocks/>
          </p:cNvCxnSpPr>
          <p:nvPr/>
        </p:nvCxnSpPr>
        <p:spPr>
          <a:xfrm>
            <a:off x="2682835" y="1547226"/>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3967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anim calcmode="lin" valueType="num">
                                      <p:cBhvr>
                                        <p:cTn id="8" dur="1000" fill="hold"/>
                                        <p:tgtEl>
                                          <p:spTgt spid="125"/>
                                        </p:tgtEl>
                                        <p:attrNameLst>
                                          <p:attrName>ppt_x</p:attrName>
                                        </p:attrNameLst>
                                      </p:cBhvr>
                                      <p:tavLst>
                                        <p:tav tm="0">
                                          <p:val>
                                            <p:strVal val="#ppt_x"/>
                                          </p:val>
                                        </p:tav>
                                        <p:tav tm="100000">
                                          <p:val>
                                            <p:strVal val="#ppt_x"/>
                                          </p:val>
                                        </p:tav>
                                      </p:tavLst>
                                    </p:anim>
                                    <p:anim calcmode="lin" valueType="num">
                                      <p:cBhvr>
                                        <p:cTn id="9" dur="1000" fill="hold"/>
                                        <p:tgtEl>
                                          <p:spTgt spid="1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71"/>
                                        </p:tgtEl>
                                        <p:attrNameLst>
                                          <p:attrName>style.visibility</p:attrName>
                                        </p:attrNameLst>
                                      </p:cBhvr>
                                      <p:to>
                                        <p:strVal val="visible"/>
                                      </p:to>
                                    </p:set>
                                    <p:animEffect transition="in" filter="fade">
                                      <p:cBhvr>
                                        <p:cTn id="14" dur="500"/>
                                        <p:tgtEl>
                                          <p:spTgt spid="71"/>
                                        </p:tgtEl>
                                      </p:cBhvr>
                                    </p:animEffect>
                                  </p:childTnLst>
                                </p:cTn>
                              </p:par>
                            </p:childTnLst>
                          </p:cTn>
                        </p:par>
                        <p:par>
                          <p:cTn id="15" fill="hold">
                            <p:stCondLst>
                              <p:cond delay="500"/>
                            </p:stCondLst>
                            <p:childTnLst>
                              <p:par>
                                <p:cTn id="16" presetID="10" presetClass="entr" presetSubtype="0" fill="hold" nodeType="afterEffect">
                                  <p:stCondLst>
                                    <p:cond delay="500"/>
                                  </p:stCondLst>
                                  <p:childTnLst>
                                    <p:set>
                                      <p:cBhvr>
                                        <p:cTn id="17" dur="1" fill="hold">
                                          <p:stCondLst>
                                            <p:cond delay="0"/>
                                          </p:stCondLst>
                                        </p:cTn>
                                        <p:tgtEl>
                                          <p:spTgt spid="74"/>
                                        </p:tgtEl>
                                        <p:attrNameLst>
                                          <p:attrName>style.visibility</p:attrName>
                                        </p:attrNameLst>
                                      </p:cBhvr>
                                      <p:to>
                                        <p:strVal val="visible"/>
                                      </p:to>
                                    </p:set>
                                    <p:animEffect transition="in" filter="fade">
                                      <p:cBhvr>
                                        <p:cTn id="18" dur="500"/>
                                        <p:tgtEl>
                                          <p:spTgt spid="74"/>
                                        </p:tgtEl>
                                      </p:cBhvr>
                                    </p:animEffect>
                                  </p:childTnLst>
                                </p:cTn>
                              </p:par>
                            </p:childTnLst>
                          </p:cTn>
                        </p:par>
                        <p:par>
                          <p:cTn id="19" fill="hold">
                            <p:stCondLst>
                              <p:cond delay="1500"/>
                            </p:stCondLst>
                            <p:childTnLst>
                              <p:par>
                                <p:cTn id="20" presetID="10" presetClass="entr" presetSubtype="0" fill="hold" nodeType="afterEffect">
                                  <p:stCondLst>
                                    <p:cond delay="50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500"/>
                                        <p:tgtEl>
                                          <p:spTgt spid="77"/>
                                        </p:tgtEl>
                                      </p:cBhvr>
                                    </p:animEffect>
                                  </p:childTnLst>
                                </p:cTn>
                              </p:par>
                            </p:childTnLst>
                          </p:cTn>
                        </p:par>
                        <p:par>
                          <p:cTn id="23" fill="hold">
                            <p:stCondLst>
                              <p:cond delay="2500"/>
                            </p:stCondLst>
                            <p:childTnLst>
                              <p:par>
                                <p:cTn id="24" presetID="10" presetClass="entr" presetSubtype="0" fill="hold" nodeType="afterEffect">
                                  <p:stCondLst>
                                    <p:cond delay="50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cxnSp>
        <p:nvCxnSpPr>
          <p:cNvPr id="5" name="step1 Arrow">
            <a:extLst>
              <a:ext uri="{FF2B5EF4-FFF2-40B4-BE49-F238E27FC236}">
                <a16:creationId xmlns:a16="http://schemas.microsoft.com/office/drawing/2014/main" id="{F59FE066-BB69-48C5-8485-CAFEBBAC4AC3}"/>
              </a:ext>
            </a:extLst>
          </p:cNvPr>
          <p:cNvCxnSpPr>
            <a:cxnSpLocks/>
          </p:cNvCxnSpPr>
          <p:nvPr/>
        </p:nvCxnSpPr>
        <p:spPr>
          <a:xfrm>
            <a:off x="647089" y="241663"/>
            <a:ext cx="0" cy="286214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E104888-C1EE-4884-B26A-4A81D5DCC247}"/>
              </a:ext>
            </a:extLst>
          </p:cNvPr>
          <p:cNvSpPr txBox="1"/>
          <p:nvPr/>
        </p:nvSpPr>
        <p:spPr>
          <a:xfrm>
            <a:off x="206047" y="128155"/>
            <a:ext cx="461665" cy="781715"/>
          </a:xfrm>
          <a:prstGeom prst="rect">
            <a:avLst/>
          </a:prstGeom>
          <a:noFill/>
        </p:spPr>
        <p:txBody>
          <a:bodyPr vert="vert270" wrap="square" rtlCol="0">
            <a:spAutoFit/>
          </a:bodyPr>
          <a:lstStyle/>
          <a:p>
            <a:r>
              <a:rPr lang="en-US" dirty="0">
                <a:solidFill>
                  <a:schemeClr val="bg2">
                    <a:lumMod val="25000"/>
                  </a:schemeClr>
                </a:solidFill>
              </a:rPr>
              <a:t>Step 1</a:t>
            </a:r>
            <a:endParaRPr lang="en-GB" dirty="0">
              <a:solidFill>
                <a:schemeClr val="bg2">
                  <a:lumMod val="25000"/>
                </a:schemeClr>
              </a:solidFill>
            </a:endParaRPr>
          </a:p>
        </p:txBody>
      </p:sp>
      <p:grpSp>
        <p:nvGrpSpPr>
          <p:cNvPr id="94" name="Group 93">
            <a:extLst>
              <a:ext uri="{FF2B5EF4-FFF2-40B4-BE49-F238E27FC236}">
                <a16:creationId xmlns:a16="http://schemas.microsoft.com/office/drawing/2014/main" id="{9A5BF049-09E7-42C4-B41C-A5C29F6FEAC0}"/>
              </a:ext>
            </a:extLst>
          </p:cNvPr>
          <p:cNvGrpSpPr/>
          <p:nvPr/>
        </p:nvGrpSpPr>
        <p:grpSpPr>
          <a:xfrm>
            <a:off x="1063581" y="1031324"/>
            <a:ext cx="3238509" cy="484632"/>
            <a:chOff x="1438155" y="924221"/>
            <a:chExt cx="3238509" cy="548640"/>
          </a:xfrm>
        </p:grpSpPr>
        <p:sp>
          <p:nvSpPr>
            <p:cNvPr id="13" name="Rectangle 12">
              <a:extLst>
                <a:ext uri="{FF2B5EF4-FFF2-40B4-BE49-F238E27FC236}">
                  <a16:creationId xmlns:a16="http://schemas.microsoft.com/office/drawing/2014/main" id="{5EBC20B4-A443-42FB-99B6-A64D19AF694F}"/>
                </a:ext>
              </a:extLst>
            </p:cNvPr>
            <p:cNvSpPr>
              <a:spLocks/>
            </p:cNvSpPr>
            <p:nvPr/>
          </p:nvSpPr>
          <p:spPr>
            <a:xfrm>
              <a:off x="1438155" y="924221"/>
              <a:ext cx="3238509" cy="548640"/>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Aquaculture </a:t>
              </a:r>
              <a:r>
                <a:rPr lang="en-US" sz="1400" dirty="0">
                  <a:solidFill>
                    <a:schemeClr val="bg2">
                      <a:lumMod val="25000"/>
                    </a:schemeClr>
                  </a:solidFill>
                  <a:latin typeface="+mj-lt"/>
                </a:rPr>
                <a:t>Describe system</a:t>
              </a:r>
              <a:endParaRPr lang="en-GB" dirty="0">
                <a:latin typeface="+mj-lt"/>
              </a:endParaRPr>
            </a:p>
          </p:txBody>
        </p:sp>
        <p:pic>
          <p:nvPicPr>
            <p:cNvPr id="93" name="Picture 92">
              <a:extLst>
                <a:ext uri="{FF2B5EF4-FFF2-40B4-BE49-F238E27FC236}">
                  <a16:creationId xmlns:a16="http://schemas.microsoft.com/office/drawing/2014/main" id="{7A9D8F70-C8D8-484F-AFC7-904CACAE9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00" y="1015661"/>
              <a:ext cx="365760" cy="36576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cxnSp>
        <p:nvCxnSpPr>
          <p:cNvPr id="334" name="Straight Arrow Connector 333">
            <a:extLst>
              <a:ext uri="{FF2B5EF4-FFF2-40B4-BE49-F238E27FC236}">
                <a16:creationId xmlns:a16="http://schemas.microsoft.com/office/drawing/2014/main" id="{1C57F2F3-8529-45C2-BE79-9F69079499C1}"/>
              </a:ext>
            </a:extLst>
          </p:cNvPr>
          <p:cNvCxnSpPr>
            <a:cxnSpLocks/>
            <a:stCxn id="7" idx="2"/>
            <a:endCxn id="13" idx="0"/>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125" name="Group 124">
            <a:extLst>
              <a:ext uri="{FF2B5EF4-FFF2-40B4-BE49-F238E27FC236}">
                <a16:creationId xmlns:a16="http://schemas.microsoft.com/office/drawing/2014/main" id="{6D4595D2-9E9E-46F8-A8C1-3F05D71F9066}"/>
              </a:ext>
            </a:extLst>
          </p:cNvPr>
          <p:cNvGrpSpPr/>
          <p:nvPr/>
        </p:nvGrpSpPr>
        <p:grpSpPr>
          <a:xfrm>
            <a:off x="5168284" y="1851354"/>
            <a:ext cx="6480262" cy="486943"/>
            <a:chOff x="5397727" y="1840508"/>
            <a:chExt cx="6480262" cy="486943"/>
          </a:xfrm>
        </p:grpSpPr>
        <p:sp>
          <p:nvSpPr>
            <p:cNvPr id="126" name="Rectangle 125">
              <a:extLst>
                <a:ext uri="{FF2B5EF4-FFF2-40B4-BE49-F238E27FC236}">
                  <a16:creationId xmlns:a16="http://schemas.microsoft.com/office/drawing/2014/main" id="{7AD50091-49B5-40B0-AFB1-6D2B433A3731}"/>
                </a:ext>
              </a:extLst>
            </p:cNvPr>
            <p:cNvSpPr>
              <a:spLocks/>
            </p:cNvSpPr>
            <p:nvPr/>
          </p:nvSpPr>
          <p:spPr>
            <a:xfrm>
              <a:off x="5397727" y="1840508"/>
              <a:ext cx="6480262"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Practices and Value Chain </a:t>
              </a:r>
              <a:r>
                <a:rPr lang="en-US" sz="1400" dirty="0">
                  <a:solidFill>
                    <a:schemeClr val="bg2">
                      <a:lumMod val="25000"/>
                    </a:schemeClr>
                  </a:solidFill>
                  <a:latin typeface="+mj-lt"/>
                </a:rPr>
                <a:t>e.g. grazing / rural to rural market</a:t>
              </a:r>
              <a:endParaRPr lang="en-GB" dirty="0">
                <a:latin typeface="+mj-lt"/>
              </a:endParaRPr>
            </a:p>
          </p:txBody>
        </p:sp>
        <p:pic>
          <p:nvPicPr>
            <p:cNvPr id="127" name="Graphic 126" descr="Pencil">
              <a:extLst>
                <a:ext uri="{FF2B5EF4-FFF2-40B4-BE49-F238E27FC236}">
                  <a16:creationId xmlns:a16="http://schemas.microsoft.com/office/drawing/2014/main" id="{CFD498F6-4CCA-4498-BA41-7E4560A890F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577371" y="1881044"/>
              <a:ext cx="365760" cy="365760"/>
            </a:xfrm>
            <a:prstGeom prst="rect">
              <a:avLst/>
            </a:prstGeom>
          </p:spPr>
        </p:pic>
      </p:grpSp>
      <p:grpSp>
        <p:nvGrpSpPr>
          <p:cNvPr id="130" name="Group 129">
            <a:extLst>
              <a:ext uri="{FF2B5EF4-FFF2-40B4-BE49-F238E27FC236}">
                <a16:creationId xmlns:a16="http://schemas.microsoft.com/office/drawing/2014/main" id="{FA7D5977-8E92-4913-AE51-206DC23BBACF}"/>
              </a:ext>
            </a:extLst>
          </p:cNvPr>
          <p:cNvGrpSpPr/>
          <p:nvPr/>
        </p:nvGrpSpPr>
        <p:grpSpPr>
          <a:xfrm>
            <a:off x="5168284" y="2616865"/>
            <a:ext cx="6480261" cy="486943"/>
            <a:chOff x="5397728" y="2501894"/>
            <a:chExt cx="6480261" cy="486943"/>
          </a:xfrm>
        </p:grpSpPr>
        <p:sp>
          <p:nvSpPr>
            <p:cNvPr id="131" name="Rectangle 130">
              <a:extLst>
                <a:ext uri="{FF2B5EF4-FFF2-40B4-BE49-F238E27FC236}">
                  <a16:creationId xmlns:a16="http://schemas.microsoft.com/office/drawing/2014/main" id="{78A51A52-46DE-4DDC-BEC2-CFF99B2B3D67}"/>
                </a:ext>
              </a:extLst>
            </p:cNvPr>
            <p:cNvSpPr>
              <a:spLocks/>
            </p:cNvSpPr>
            <p:nvPr/>
          </p:nvSpPr>
          <p:spPr>
            <a:xfrm>
              <a:off x="5397728" y="2501894"/>
              <a:ext cx="6480261"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Calculate environmental baselines along value Chain</a:t>
              </a:r>
              <a:endParaRPr lang="en-GB" dirty="0">
                <a:latin typeface="+mj-lt"/>
              </a:endParaRPr>
            </a:p>
          </p:txBody>
        </p:sp>
        <p:pic>
          <p:nvPicPr>
            <p:cNvPr id="132" name="Graphic 131" descr="Calculator">
              <a:extLst>
                <a:ext uri="{FF2B5EF4-FFF2-40B4-BE49-F238E27FC236}">
                  <a16:creationId xmlns:a16="http://schemas.microsoft.com/office/drawing/2014/main" id="{F36853FF-712D-4B73-A6C5-F6093793831B}"/>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577371" y="2560626"/>
              <a:ext cx="365760" cy="365760"/>
            </a:xfrm>
            <a:prstGeom prst="rect">
              <a:avLst/>
            </a:prstGeom>
          </p:spPr>
        </p:pic>
      </p:grpSp>
      <p:grpSp>
        <p:nvGrpSpPr>
          <p:cNvPr id="119" name="Group 118">
            <a:extLst>
              <a:ext uri="{FF2B5EF4-FFF2-40B4-BE49-F238E27FC236}">
                <a16:creationId xmlns:a16="http://schemas.microsoft.com/office/drawing/2014/main" id="{34E6BB0C-82C9-4AEA-8EDA-D968752B3F8F}"/>
              </a:ext>
            </a:extLst>
          </p:cNvPr>
          <p:cNvGrpSpPr/>
          <p:nvPr/>
        </p:nvGrpSpPr>
        <p:grpSpPr>
          <a:xfrm>
            <a:off x="1056427" y="1868940"/>
            <a:ext cx="960120" cy="484632"/>
            <a:chOff x="1057987" y="1775243"/>
            <a:chExt cx="960120" cy="484632"/>
          </a:xfrm>
        </p:grpSpPr>
        <p:sp>
          <p:nvSpPr>
            <p:cNvPr id="120" name="Arrow: Pentagon 119">
              <a:extLst>
                <a:ext uri="{FF2B5EF4-FFF2-40B4-BE49-F238E27FC236}">
                  <a16:creationId xmlns:a16="http://schemas.microsoft.com/office/drawing/2014/main" id="{FDCFCE0E-1545-4F7C-9A6E-6BDD99C1415B}"/>
                </a:ext>
              </a:extLst>
            </p:cNvPr>
            <p:cNvSpPr/>
            <p:nvPr/>
          </p:nvSpPr>
          <p:spPr>
            <a:xfrm>
              <a:off x="1057987" y="1775243"/>
              <a:ext cx="960120" cy="484632"/>
            </a:xfrm>
            <a:prstGeom prst="homePlat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21" name="Picture 120">
              <a:extLst>
                <a:ext uri="{FF2B5EF4-FFF2-40B4-BE49-F238E27FC236}">
                  <a16:creationId xmlns:a16="http://schemas.microsoft.com/office/drawing/2014/main" id="{B34F032A-D724-4C34-BF65-3DDAD574E8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ln>
              <a:noFill/>
            </a:ln>
          </p:spPr>
        </p:pic>
      </p:grpSp>
      <p:grpSp>
        <p:nvGrpSpPr>
          <p:cNvPr id="122" name="Group 121">
            <a:extLst>
              <a:ext uri="{FF2B5EF4-FFF2-40B4-BE49-F238E27FC236}">
                <a16:creationId xmlns:a16="http://schemas.microsoft.com/office/drawing/2014/main" id="{0A56AE0A-DE74-4E1D-A3F0-C55F4AAC7073}"/>
              </a:ext>
            </a:extLst>
          </p:cNvPr>
          <p:cNvGrpSpPr/>
          <p:nvPr/>
        </p:nvGrpSpPr>
        <p:grpSpPr>
          <a:xfrm>
            <a:off x="1835531" y="1868279"/>
            <a:ext cx="960120" cy="484632"/>
            <a:chOff x="1837091" y="1774582"/>
            <a:chExt cx="960120" cy="484632"/>
          </a:xfrm>
        </p:grpSpPr>
        <p:sp>
          <p:nvSpPr>
            <p:cNvPr id="123" name="Arrow: Chevron 122">
              <a:extLst>
                <a:ext uri="{FF2B5EF4-FFF2-40B4-BE49-F238E27FC236}">
                  <a16:creationId xmlns:a16="http://schemas.microsoft.com/office/drawing/2014/main" id="{91BA54A0-50E1-486C-87FA-3787B07C4128}"/>
                </a:ext>
              </a:extLst>
            </p:cNvPr>
            <p:cNvSpPr/>
            <p:nvPr/>
          </p:nvSpPr>
          <p:spPr>
            <a:xfrm>
              <a:off x="1837091" y="1774582"/>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24" name="Picture 123">
              <a:extLst>
                <a:ext uri="{FF2B5EF4-FFF2-40B4-BE49-F238E27FC236}">
                  <a16:creationId xmlns:a16="http://schemas.microsoft.com/office/drawing/2014/main" id="{08F55469-722A-479B-AB79-0EF3ED29044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ln>
              <a:noFill/>
            </a:ln>
          </p:spPr>
        </p:pic>
      </p:grpSp>
      <p:grpSp>
        <p:nvGrpSpPr>
          <p:cNvPr id="128" name="Group 127">
            <a:extLst>
              <a:ext uri="{FF2B5EF4-FFF2-40B4-BE49-F238E27FC236}">
                <a16:creationId xmlns:a16="http://schemas.microsoft.com/office/drawing/2014/main" id="{AE63FB62-E2AB-45AF-B0B6-A0156CBB8831}"/>
              </a:ext>
            </a:extLst>
          </p:cNvPr>
          <p:cNvGrpSpPr/>
          <p:nvPr/>
        </p:nvGrpSpPr>
        <p:grpSpPr>
          <a:xfrm>
            <a:off x="2614635" y="1869692"/>
            <a:ext cx="960120" cy="484632"/>
            <a:chOff x="2616195" y="1775995"/>
            <a:chExt cx="960120" cy="484632"/>
          </a:xfrm>
        </p:grpSpPr>
        <p:sp>
          <p:nvSpPr>
            <p:cNvPr id="129" name="Arrow: Chevron 128">
              <a:extLst>
                <a:ext uri="{FF2B5EF4-FFF2-40B4-BE49-F238E27FC236}">
                  <a16:creationId xmlns:a16="http://schemas.microsoft.com/office/drawing/2014/main" id="{9054D10D-C93E-4C36-9448-C4655B478846}"/>
                </a:ext>
              </a:extLst>
            </p:cNvPr>
            <p:cNvSpPr/>
            <p:nvPr/>
          </p:nvSpPr>
          <p:spPr>
            <a:xfrm>
              <a:off x="2616195" y="1775995"/>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3" name="Picture 132">
              <a:extLst>
                <a:ext uri="{FF2B5EF4-FFF2-40B4-BE49-F238E27FC236}">
                  <a16:creationId xmlns:a16="http://schemas.microsoft.com/office/drawing/2014/main" id="{D709A37A-7665-48D6-8E4A-33C9CA5FAB2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ln>
              <a:noFill/>
            </a:ln>
          </p:spPr>
        </p:pic>
      </p:grpSp>
      <p:grpSp>
        <p:nvGrpSpPr>
          <p:cNvPr id="134" name="Group 133">
            <a:extLst>
              <a:ext uri="{FF2B5EF4-FFF2-40B4-BE49-F238E27FC236}">
                <a16:creationId xmlns:a16="http://schemas.microsoft.com/office/drawing/2014/main" id="{E54E2CB3-15D2-45F8-8772-B482701E8E98}"/>
              </a:ext>
            </a:extLst>
          </p:cNvPr>
          <p:cNvGrpSpPr/>
          <p:nvPr/>
        </p:nvGrpSpPr>
        <p:grpSpPr>
          <a:xfrm>
            <a:off x="3393740" y="1868707"/>
            <a:ext cx="960120" cy="484632"/>
            <a:chOff x="3395300" y="1775010"/>
            <a:chExt cx="960120" cy="484632"/>
          </a:xfrm>
        </p:grpSpPr>
        <p:sp>
          <p:nvSpPr>
            <p:cNvPr id="135" name="Arrow: Chevron 134">
              <a:extLst>
                <a:ext uri="{FF2B5EF4-FFF2-40B4-BE49-F238E27FC236}">
                  <a16:creationId xmlns:a16="http://schemas.microsoft.com/office/drawing/2014/main" id="{6B29392C-C1DF-45A8-B29F-D1B1C17B82CE}"/>
                </a:ext>
              </a:extLst>
            </p:cNvPr>
            <p:cNvSpPr/>
            <p:nvPr/>
          </p:nvSpPr>
          <p:spPr>
            <a:xfrm>
              <a:off x="3395300" y="1775010"/>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6" name="Picture 135">
              <a:extLst>
                <a:ext uri="{FF2B5EF4-FFF2-40B4-BE49-F238E27FC236}">
                  <a16:creationId xmlns:a16="http://schemas.microsoft.com/office/drawing/2014/main" id="{8AAC3D34-F552-4E68-8E83-950A66A75FA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ln>
              <a:noFill/>
            </a:ln>
          </p:spPr>
        </p:pic>
      </p:grpSp>
      <p:grpSp>
        <p:nvGrpSpPr>
          <p:cNvPr id="137" name="Group 136">
            <a:extLst>
              <a:ext uri="{FF2B5EF4-FFF2-40B4-BE49-F238E27FC236}">
                <a16:creationId xmlns:a16="http://schemas.microsoft.com/office/drawing/2014/main" id="{42EF5145-4739-411F-97BC-472D3430F92E}"/>
              </a:ext>
            </a:extLst>
          </p:cNvPr>
          <p:cNvGrpSpPr/>
          <p:nvPr/>
        </p:nvGrpSpPr>
        <p:grpSpPr>
          <a:xfrm>
            <a:off x="1056427" y="2652032"/>
            <a:ext cx="960120" cy="484632"/>
            <a:chOff x="1057987" y="1775243"/>
            <a:chExt cx="960120" cy="484632"/>
          </a:xfrm>
          <a:solidFill>
            <a:schemeClr val="accent6">
              <a:lumMod val="75000"/>
            </a:schemeClr>
          </a:solidFill>
        </p:grpSpPr>
        <p:sp>
          <p:nvSpPr>
            <p:cNvPr id="138" name="Arrow: Pentagon 137">
              <a:extLst>
                <a:ext uri="{FF2B5EF4-FFF2-40B4-BE49-F238E27FC236}">
                  <a16:creationId xmlns:a16="http://schemas.microsoft.com/office/drawing/2014/main" id="{39A3AF03-5171-496F-9D33-004306C34116}"/>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39" name="Picture 138">
              <a:extLst>
                <a:ext uri="{FF2B5EF4-FFF2-40B4-BE49-F238E27FC236}">
                  <a16:creationId xmlns:a16="http://schemas.microsoft.com/office/drawing/2014/main" id="{D052DE57-912A-4777-8F79-66C20299C9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40" name="Group 139">
            <a:extLst>
              <a:ext uri="{FF2B5EF4-FFF2-40B4-BE49-F238E27FC236}">
                <a16:creationId xmlns:a16="http://schemas.microsoft.com/office/drawing/2014/main" id="{DDDDAA04-E66B-4551-A710-864484CEEAF5}"/>
              </a:ext>
            </a:extLst>
          </p:cNvPr>
          <p:cNvGrpSpPr/>
          <p:nvPr/>
        </p:nvGrpSpPr>
        <p:grpSpPr>
          <a:xfrm>
            <a:off x="1835531" y="2651371"/>
            <a:ext cx="960120" cy="484632"/>
            <a:chOff x="1837091" y="1774582"/>
            <a:chExt cx="960120" cy="484632"/>
          </a:xfrm>
          <a:solidFill>
            <a:srgbClr val="FFC000"/>
          </a:solidFill>
        </p:grpSpPr>
        <p:sp>
          <p:nvSpPr>
            <p:cNvPr id="141" name="Arrow: Chevron 140">
              <a:extLst>
                <a:ext uri="{FF2B5EF4-FFF2-40B4-BE49-F238E27FC236}">
                  <a16:creationId xmlns:a16="http://schemas.microsoft.com/office/drawing/2014/main" id="{F4FDD167-4882-4D74-AAAD-D4FB04D0FE6B}"/>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2" name="Picture 141">
              <a:extLst>
                <a:ext uri="{FF2B5EF4-FFF2-40B4-BE49-F238E27FC236}">
                  <a16:creationId xmlns:a16="http://schemas.microsoft.com/office/drawing/2014/main" id="{917D19E0-CF6E-406F-B6FF-BB53AB7AE69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43" name="Group 142">
            <a:extLst>
              <a:ext uri="{FF2B5EF4-FFF2-40B4-BE49-F238E27FC236}">
                <a16:creationId xmlns:a16="http://schemas.microsoft.com/office/drawing/2014/main" id="{23B8FD38-D62C-4F84-8D0F-857AE6A443CD}"/>
              </a:ext>
            </a:extLst>
          </p:cNvPr>
          <p:cNvGrpSpPr/>
          <p:nvPr/>
        </p:nvGrpSpPr>
        <p:grpSpPr>
          <a:xfrm>
            <a:off x="2614635" y="2652784"/>
            <a:ext cx="960120" cy="484632"/>
            <a:chOff x="2616195" y="1775995"/>
            <a:chExt cx="960120" cy="484632"/>
          </a:xfrm>
          <a:solidFill>
            <a:schemeClr val="accent6">
              <a:lumMod val="75000"/>
            </a:schemeClr>
          </a:solidFill>
        </p:grpSpPr>
        <p:sp>
          <p:nvSpPr>
            <p:cNvPr id="144" name="Arrow: Chevron 143">
              <a:extLst>
                <a:ext uri="{FF2B5EF4-FFF2-40B4-BE49-F238E27FC236}">
                  <a16:creationId xmlns:a16="http://schemas.microsoft.com/office/drawing/2014/main" id="{6D37BA75-46B4-4A5D-97F2-CC435E3D99EB}"/>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5" name="Picture 144">
              <a:extLst>
                <a:ext uri="{FF2B5EF4-FFF2-40B4-BE49-F238E27FC236}">
                  <a16:creationId xmlns:a16="http://schemas.microsoft.com/office/drawing/2014/main" id="{B44BFE2F-8961-476D-92E0-1E7423292DB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46" name="Group 145">
            <a:extLst>
              <a:ext uri="{FF2B5EF4-FFF2-40B4-BE49-F238E27FC236}">
                <a16:creationId xmlns:a16="http://schemas.microsoft.com/office/drawing/2014/main" id="{72A4F92D-83B6-4B9E-94F8-02E7C5227860}"/>
              </a:ext>
            </a:extLst>
          </p:cNvPr>
          <p:cNvGrpSpPr/>
          <p:nvPr/>
        </p:nvGrpSpPr>
        <p:grpSpPr>
          <a:xfrm>
            <a:off x="3393740" y="2651799"/>
            <a:ext cx="960120" cy="484632"/>
            <a:chOff x="3395300" y="1775010"/>
            <a:chExt cx="960120" cy="484632"/>
          </a:xfrm>
          <a:solidFill>
            <a:srgbClr val="C00000"/>
          </a:solidFill>
        </p:grpSpPr>
        <p:sp>
          <p:nvSpPr>
            <p:cNvPr id="147" name="Arrow: Chevron 146">
              <a:extLst>
                <a:ext uri="{FF2B5EF4-FFF2-40B4-BE49-F238E27FC236}">
                  <a16:creationId xmlns:a16="http://schemas.microsoft.com/office/drawing/2014/main" id="{87B9111B-BBC2-4425-943A-33F1BDF53131}"/>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8" name="Picture 147">
              <a:extLst>
                <a:ext uri="{FF2B5EF4-FFF2-40B4-BE49-F238E27FC236}">
                  <a16:creationId xmlns:a16="http://schemas.microsoft.com/office/drawing/2014/main" id="{1F90846B-A761-42B0-A043-BEEA158407A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cxnSp>
        <p:nvCxnSpPr>
          <p:cNvPr id="149" name="Straight Arrow Connector 148">
            <a:extLst>
              <a:ext uri="{FF2B5EF4-FFF2-40B4-BE49-F238E27FC236}">
                <a16:creationId xmlns:a16="http://schemas.microsoft.com/office/drawing/2014/main" id="{8ADABADB-FF12-4347-8B36-B47B499E4CD2}"/>
              </a:ext>
            </a:extLst>
          </p:cNvPr>
          <p:cNvCxnSpPr>
            <a:cxnSpLocks/>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669651CC-8683-46E0-A780-CD78F761AA94}"/>
              </a:ext>
            </a:extLst>
          </p:cNvPr>
          <p:cNvCxnSpPr>
            <a:cxnSpLocks/>
          </p:cNvCxnSpPr>
          <p:nvPr/>
        </p:nvCxnSpPr>
        <p:spPr>
          <a:xfrm>
            <a:off x="2682835" y="1547226"/>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B790FFDA-3468-40F0-A5E0-40D75FE5A98F}"/>
              </a:ext>
            </a:extLst>
          </p:cNvPr>
          <p:cNvCxnSpPr>
            <a:cxnSpLocks/>
          </p:cNvCxnSpPr>
          <p:nvPr/>
        </p:nvCxnSpPr>
        <p:spPr>
          <a:xfrm>
            <a:off x="2682835" y="2338884"/>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59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37"/>
                                        </p:tgtEl>
                                        <p:attrNameLst>
                                          <p:attrName>style.visibility</p:attrName>
                                        </p:attrNameLst>
                                      </p:cBhvr>
                                      <p:to>
                                        <p:strVal val="visible"/>
                                      </p:to>
                                    </p:set>
                                    <p:animEffect transition="in" filter="fade">
                                      <p:cBhvr>
                                        <p:cTn id="14" dur="500"/>
                                        <p:tgtEl>
                                          <p:spTgt spid="137"/>
                                        </p:tgtEl>
                                      </p:cBhvr>
                                    </p:animEffect>
                                  </p:childTnLst>
                                </p:cTn>
                              </p:par>
                            </p:childTnLst>
                          </p:cTn>
                        </p:par>
                        <p:par>
                          <p:cTn id="15" fill="hold">
                            <p:stCondLst>
                              <p:cond delay="500"/>
                            </p:stCondLst>
                            <p:childTnLst>
                              <p:par>
                                <p:cTn id="16" presetID="10" presetClass="entr" presetSubtype="0" fill="hold" nodeType="afterEffect">
                                  <p:stCondLst>
                                    <p:cond delay="500"/>
                                  </p:stCondLst>
                                  <p:childTnLst>
                                    <p:set>
                                      <p:cBhvr>
                                        <p:cTn id="17" dur="1" fill="hold">
                                          <p:stCondLst>
                                            <p:cond delay="0"/>
                                          </p:stCondLst>
                                        </p:cTn>
                                        <p:tgtEl>
                                          <p:spTgt spid="140"/>
                                        </p:tgtEl>
                                        <p:attrNameLst>
                                          <p:attrName>style.visibility</p:attrName>
                                        </p:attrNameLst>
                                      </p:cBhvr>
                                      <p:to>
                                        <p:strVal val="visible"/>
                                      </p:to>
                                    </p:set>
                                    <p:animEffect transition="in" filter="fade">
                                      <p:cBhvr>
                                        <p:cTn id="18" dur="500"/>
                                        <p:tgtEl>
                                          <p:spTgt spid="140"/>
                                        </p:tgtEl>
                                      </p:cBhvr>
                                    </p:animEffect>
                                  </p:childTnLst>
                                </p:cTn>
                              </p:par>
                            </p:childTnLst>
                          </p:cTn>
                        </p:par>
                        <p:par>
                          <p:cTn id="19" fill="hold">
                            <p:stCondLst>
                              <p:cond delay="1500"/>
                            </p:stCondLst>
                            <p:childTnLst>
                              <p:par>
                                <p:cTn id="20" presetID="10" presetClass="entr" presetSubtype="0" fill="hold" nodeType="afterEffect">
                                  <p:stCondLst>
                                    <p:cond delay="500"/>
                                  </p:stCondLst>
                                  <p:childTnLst>
                                    <p:set>
                                      <p:cBhvr>
                                        <p:cTn id="21" dur="1" fill="hold">
                                          <p:stCondLst>
                                            <p:cond delay="0"/>
                                          </p:stCondLst>
                                        </p:cTn>
                                        <p:tgtEl>
                                          <p:spTgt spid="143"/>
                                        </p:tgtEl>
                                        <p:attrNameLst>
                                          <p:attrName>style.visibility</p:attrName>
                                        </p:attrNameLst>
                                      </p:cBhvr>
                                      <p:to>
                                        <p:strVal val="visible"/>
                                      </p:to>
                                    </p:set>
                                    <p:animEffect transition="in" filter="fade">
                                      <p:cBhvr>
                                        <p:cTn id="22" dur="500"/>
                                        <p:tgtEl>
                                          <p:spTgt spid="143"/>
                                        </p:tgtEl>
                                      </p:cBhvr>
                                    </p:animEffect>
                                  </p:childTnLst>
                                </p:cTn>
                              </p:par>
                            </p:childTnLst>
                          </p:cTn>
                        </p:par>
                        <p:par>
                          <p:cTn id="23" fill="hold">
                            <p:stCondLst>
                              <p:cond delay="2500"/>
                            </p:stCondLst>
                            <p:childTnLst>
                              <p:par>
                                <p:cTn id="24" presetID="10" presetClass="entr" presetSubtype="0" fill="hold" nodeType="afterEffect">
                                  <p:stCondLst>
                                    <p:cond delay="500"/>
                                  </p:stCondLst>
                                  <p:childTnLst>
                                    <p:set>
                                      <p:cBhvr>
                                        <p:cTn id="25" dur="1" fill="hold">
                                          <p:stCondLst>
                                            <p:cond delay="0"/>
                                          </p:stCondLst>
                                        </p:cTn>
                                        <p:tgtEl>
                                          <p:spTgt spid="146"/>
                                        </p:tgtEl>
                                        <p:attrNameLst>
                                          <p:attrName>style.visibility</p:attrName>
                                        </p:attrNameLst>
                                      </p:cBhvr>
                                      <p:to>
                                        <p:strVal val="visible"/>
                                      </p:to>
                                    </p:set>
                                    <p:animEffect transition="in" filter="fade">
                                      <p:cBhvr>
                                        <p:cTn id="26"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zone1">
            <a:extLst>
              <a:ext uri="{FF2B5EF4-FFF2-40B4-BE49-F238E27FC236}">
                <a16:creationId xmlns:a16="http://schemas.microsoft.com/office/drawing/2014/main" id="{95FB8A33-ABAB-43CE-A1BA-59505BB3139E}"/>
              </a:ext>
            </a:extLst>
          </p:cNvPr>
          <p:cNvSpPr/>
          <p:nvPr/>
        </p:nvSpPr>
        <p:spPr>
          <a:xfrm>
            <a:off x="724862" y="2445120"/>
            <a:ext cx="11086138" cy="4255813"/>
          </a:xfrm>
          <a:prstGeom prst="rect">
            <a:avLst/>
          </a:prstGeom>
          <a:solidFill>
            <a:srgbClr val="E3F2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zone2">
            <a:extLst>
              <a:ext uri="{FF2B5EF4-FFF2-40B4-BE49-F238E27FC236}">
                <a16:creationId xmlns:a16="http://schemas.microsoft.com/office/drawing/2014/main" id="{0E839489-CD41-46C8-9A9F-F0EAD3462667}"/>
              </a:ext>
            </a:extLst>
          </p:cNvPr>
          <p:cNvSpPr/>
          <p:nvPr/>
        </p:nvSpPr>
        <p:spPr>
          <a:xfrm>
            <a:off x="847585" y="3719195"/>
            <a:ext cx="3800323" cy="2884406"/>
          </a:xfrm>
          <a:prstGeom prst="rect">
            <a:avLst/>
          </a:prstGeom>
          <a:solidFill>
            <a:schemeClr val="accent4">
              <a:lumMod val="20000"/>
              <a:lumOff val="80000"/>
            </a:schemeClr>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8" name="Rectangle 117">
            <a:extLst>
              <a:ext uri="{FF2B5EF4-FFF2-40B4-BE49-F238E27FC236}">
                <a16:creationId xmlns:a16="http://schemas.microsoft.com/office/drawing/2014/main" id="{3027F433-1F67-461E-8A4E-7EB89D4BB83E}"/>
              </a:ext>
            </a:extLst>
          </p:cNvPr>
          <p:cNvSpPr/>
          <p:nvPr/>
        </p:nvSpPr>
        <p:spPr>
          <a:xfrm>
            <a:off x="954937" y="3896327"/>
            <a:ext cx="3520440" cy="822960"/>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intervention1">
            <a:extLst>
              <a:ext uri="{FF2B5EF4-FFF2-40B4-BE49-F238E27FC236}">
                <a16:creationId xmlns:a16="http://schemas.microsoft.com/office/drawing/2014/main" id="{DE6529BE-5777-4FEA-89F2-FC0B3D443056}"/>
              </a:ext>
            </a:extLst>
          </p:cNvPr>
          <p:cNvSpPr txBox="1"/>
          <p:nvPr/>
        </p:nvSpPr>
        <p:spPr>
          <a:xfrm>
            <a:off x="1077169" y="3895868"/>
            <a:ext cx="1927003" cy="307777"/>
          </a:xfrm>
          <a:prstGeom prst="rect">
            <a:avLst/>
          </a:prstGeom>
          <a:noFill/>
        </p:spPr>
        <p:txBody>
          <a:bodyPr wrap="square" rtlCol="0">
            <a:spAutoFit/>
          </a:bodyPr>
          <a:lstStyle/>
          <a:p>
            <a:r>
              <a:rPr lang="en-US" sz="1400" dirty="0">
                <a:solidFill>
                  <a:schemeClr val="bg1">
                    <a:lumMod val="50000"/>
                  </a:schemeClr>
                </a:solidFill>
              </a:rPr>
              <a:t>Intervention 1</a:t>
            </a:r>
            <a:endParaRPr lang="en-GB" sz="1400" dirty="0">
              <a:solidFill>
                <a:schemeClr val="bg1">
                  <a:lumMod val="50000"/>
                </a:schemeClr>
              </a:solidFill>
            </a:endParaRPr>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cxnSp>
        <p:nvCxnSpPr>
          <p:cNvPr id="41" name="step2 Arrow">
            <a:extLst>
              <a:ext uri="{FF2B5EF4-FFF2-40B4-BE49-F238E27FC236}">
                <a16:creationId xmlns:a16="http://schemas.microsoft.com/office/drawing/2014/main" id="{2889C374-3474-409A-8C2E-8AB5EE9E4ABA}"/>
              </a:ext>
            </a:extLst>
          </p:cNvPr>
          <p:cNvCxnSpPr>
            <a:cxnSpLocks/>
          </p:cNvCxnSpPr>
          <p:nvPr/>
        </p:nvCxnSpPr>
        <p:spPr>
          <a:xfrm>
            <a:off x="632823" y="3719195"/>
            <a:ext cx="0" cy="288440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A604C663-AD01-4138-92FA-44481E7E0CDF}"/>
              </a:ext>
            </a:extLst>
          </p:cNvPr>
          <p:cNvSpPr txBox="1"/>
          <p:nvPr/>
        </p:nvSpPr>
        <p:spPr>
          <a:xfrm>
            <a:off x="178429" y="3477874"/>
            <a:ext cx="461665" cy="781715"/>
          </a:xfrm>
          <a:prstGeom prst="rect">
            <a:avLst/>
          </a:prstGeom>
          <a:noFill/>
        </p:spPr>
        <p:txBody>
          <a:bodyPr vert="vert270" wrap="square" rtlCol="0">
            <a:spAutoFit/>
          </a:bodyPr>
          <a:lstStyle/>
          <a:p>
            <a:r>
              <a:rPr lang="en-US" dirty="0">
                <a:solidFill>
                  <a:schemeClr val="bg2">
                    <a:lumMod val="25000"/>
                  </a:schemeClr>
                </a:solidFill>
              </a:rPr>
              <a:t>Step 2</a:t>
            </a:r>
            <a:endParaRPr lang="en-GB" dirty="0">
              <a:solidFill>
                <a:schemeClr val="bg2">
                  <a:lumMod val="25000"/>
                </a:schemeClr>
              </a:solidFill>
            </a:endParaRPr>
          </a:p>
        </p:txBody>
      </p:sp>
      <p:cxnSp>
        <p:nvCxnSpPr>
          <p:cNvPr id="5" name="step1 Arrow">
            <a:extLst>
              <a:ext uri="{FF2B5EF4-FFF2-40B4-BE49-F238E27FC236}">
                <a16:creationId xmlns:a16="http://schemas.microsoft.com/office/drawing/2014/main" id="{F59FE066-BB69-48C5-8485-CAFEBBAC4AC3}"/>
              </a:ext>
            </a:extLst>
          </p:cNvPr>
          <p:cNvCxnSpPr>
            <a:cxnSpLocks/>
          </p:cNvCxnSpPr>
          <p:nvPr/>
        </p:nvCxnSpPr>
        <p:spPr>
          <a:xfrm>
            <a:off x="647089" y="241663"/>
            <a:ext cx="0" cy="286214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E104888-C1EE-4884-B26A-4A81D5DCC247}"/>
              </a:ext>
            </a:extLst>
          </p:cNvPr>
          <p:cNvSpPr txBox="1"/>
          <p:nvPr/>
        </p:nvSpPr>
        <p:spPr>
          <a:xfrm>
            <a:off x="206047" y="128155"/>
            <a:ext cx="461665" cy="781715"/>
          </a:xfrm>
          <a:prstGeom prst="rect">
            <a:avLst/>
          </a:prstGeom>
          <a:noFill/>
        </p:spPr>
        <p:txBody>
          <a:bodyPr vert="vert270" wrap="square" rtlCol="0">
            <a:spAutoFit/>
          </a:bodyPr>
          <a:lstStyle/>
          <a:p>
            <a:r>
              <a:rPr lang="en-US" dirty="0">
                <a:solidFill>
                  <a:schemeClr val="bg2">
                    <a:lumMod val="25000"/>
                  </a:schemeClr>
                </a:solidFill>
              </a:rPr>
              <a:t>Step 1</a:t>
            </a:r>
            <a:endParaRPr lang="en-GB" dirty="0">
              <a:solidFill>
                <a:schemeClr val="bg2">
                  <a:lumMod val="25000"/>
                </a:schemeClr>
              </a:solidFill>
            </a:endParaRPr>
          </a:p>
        </p:txBody>
      </p:sp>
      <p:grpSp>
        <p:nvGrpSpPr>
          <p:cNvPr id="94" name="Group 93">
            <a:extLst>
              <a:ext uri="{FF2B5EF4-FFF2-40B4-BE49-F238E27FC236}">
                <a16:creationId xmlns:a16="http://schemas.microsoft.com/office/drawing/2014/main" id="{9A5BF049-09E7-42C4-B41C-A5C29F6FEAC0}"/>
              </a:ext>
            </a:extLst>
          </p:cNvPr>
          <p:cNvGrpSpPr/>
          <p:nvPr/>
        </p:nvGrpSpPr>
        <p:grpSpPr>
          <a:xfrm>
            <a:off x="1063581" y="1031324"/>
            <a:ext cx="3238509" cy="484632"/>
            <a:chOff x="1438155" y="924221"/>
            <a:chExt cx="3238509" cy="548640"/>
          </a:xfrm>
        </p:grpSpPr>
        <p:sp>
          <p:nvSpPr>
            <p:cNvPr id="13" name="Rectangle 12">
              <a:extLst>
                <a:ext uri="{FF2B5EF4-FFF2-40B4-BE49-F238E27FC236}">
                  <a16:creationId xmlns:a16="http://schemas.microsoft.com/office/drawing/2014/main" id="{5EBC20B4-A443-42FB-99B6-A64D19AF694F}"/>
                </a:ext>
              </a:extLst>
            </p:cNvPr>
            <p:cNvSpPr>
              <a:spLocks/>
            </p:cNvSpPr>
            <p:nvPr/>
          </p:nvSpPr>
          <p:spPr>
            <a:xfrm>
              <a:off x="1438155" y="924221"/>
              <a:ext cx="3238509" cy="548640"/>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Aquaculture </a:t>
              </a:r>
              <a:r>
                <a:rPr lang="en-US" sz="1400" dirty="0">
                  <a:solidFill>
                    <a:schemeClr val="bg2">
                      <a:lumMod val="25000"/>
                    </a:schemeClr>
                  </a:solidFill>
                  <a:latin typeface="+mj-lt"/>
                </a:rPr>
                <a:t>Describe system</a:t>
              </a:r>
              <a:endParaRPr lang="en-GB" dirty="0">
                <a:latin typeface="+mj-lt"/>
              </a:endParaRPr>
            </a:p>
          </p:txBody>
        </p:sp>
        <p:pic>
          <p:nvPicPr>
            <p:cNvPr id="93" name="Picture 92">
              <a:extLst>
                <a:ext uri="{FF2B5EF4-FFF2-40B4-BE49-F238E27FC236}">
                  <a16:creationId xmlns:a16="http://schemas.microsoft.com/office/drawing/2014/main" id="{7A9D8F70-C8D8-484F-AFC7-904CACAE9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00" y="1015661"/>
              <a:ext cx="365760" cy="365760"/>
            </a:xfrm>
            <a:prstGeom prst="rect">
              <a:avLst/>
            </a:prstGeom>
          </p:spPr>
        </p:pic>
      </p:grpSp>
      <p:grpSp>
        <p:nvGrpSpPr>
          <p:cNvPr id="139" name="Group 138">
            <a:extLst>
              <a:ext uri="{FF2B5EF4-FFF2-40B4-BE49-F238E27FC236}">
                <a16:creationId xmlns:a16="http://schemas.microsoft.com/office/drawing/2014/main" id="{D5E32428-FBC1-4940-9157-ED24ECD90468}"/>
              </a:ext>
            </a:extLst>
          </p:cNvPr>
          <p:cNvGrpSpPr/>
          <p:nvPr/>
        </p:nvGrpSpPr>
        <p:grpSpPr>
          <a:xfrm>
            <a:off x="4427927" y="2889358"/>
            <a:ext cx="483036" cy="1514264"/>
            <a:chOff x="4622588" y="2889841"/>
            <a:chExt cx="483036" cy="1514264"/>
          </a:xfrm>
        </p:grpSpPr>
        <p:cxnSp>
          <p:nvCxnSpPr>
            <p:cNvPr id="128" name="Straight Connector 127">
              <a:extLst>
                <a:ext uri="{FF2B5EF4-FFF2-40B4-BE49-F238E27FC236}">
                  <a16:creationId xmlns:a16="http://schemas.microsoft.com/office/drawing/2014/main" id="{D8E1F068-8F06-4E3B-9A0B-D52CC3AD8CA6}"/>
                </a:ext>
              </a:extLst>
            </p:cNvPr>
            <p:cNvCxnSpPr>
              <a:cxnSpLocks/>
            </p:cNvCxnSpPr>
            <p:nvPr/>
          </p:nvCxnSpPr>
          <p:spPr>
            <a:xfrm>
              <a:off x="4622588" y="2889841"/>
              <a:ext cx="4830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715463B-168C-4FAB-A15E-B8193DC9F7DA}"/>
                </a:ext>
              </a:extLst>
            </p:cNvPr>
            <p:cNvCxnSpPr>
              <a:cxnSpLocks/>
            </p:cNvCxnSpPr>
            <p:nvPr/>
          </p:nvCxnSpPr>
          <p:spPr>
            <a:xfrm>
              <a:off x="5105624" y="2889841"/>
              <a:ext cx="0" cy="15142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8F0808D6-D983-4F6C-9E4F-81A820057091}"/>
                </a:ext>
              </a:extLst>
            </p:cNvPr>
            <p:cNvCxnSpPr/>
            <p:nvPr/>
          </p:nvCxnSpPr>
          <p:spPr>
            <a:xfrm flipH="1">
              <a:off x="4622588" y="4404105"/>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156" name="Group 155">
            <a:extLst>
              <a:ext uri="{FF2B5EF4-FFF2-40B4-BE49-F238E27FC236}">
                <a16:creationId xmlns:a16="http://schemas.microsoft.com/office/drawing/2014/main" id="{EAE58FDF-7EA6-4FFB-960F-4CB4C67F488B}"/>
              </a:ext>
            </a:extLst>
          </p:cNvPr>
          <p:cNvGrpSpPr/>
          <p:nvPr/>
        </p:nvGrpSpPr>
        <p:grpSpPr>
          <a:xfrm>
            <a:off x="5168284" y="1851354"/>
            <a:ext cx="6480262" cy="486943"/>
            <a:chOff x="5397727" y="1840508"/>
            <a:chExt cx="6480262" cy="486943"/>
          </a:xfrm>
        </p:grpSpPr>
        <p:sp>
          <p:nvSpPr>
            <p:cNvPr id="104" name="Rectangle 103">
              <a:extLst>
                <a:ext uri="{FF2B5EF4-FFF2-40B4-BE49-F238E27FC236}">
                  <a16:creationId xmlns:a16="http://schemas.microsoft.com/office/drawing/2014/main" id="{0A19FDF4-32BE-4693-BBE4-945BF48CB4DE}"/>
                </a:ext>
              </a:extLst>
            </p:cNvPr>
            <p:cNvSpPr>
              <a:spLocks/>
            </p:cNvSpPr>
            <p:nvPr/>
          </p:nvSpPr>
          <p:spPr>
            <a:xfrm>
              <a:off x="5397727" y="1840508"/>
              <a:ext cx="6480262"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Practices and Value Chain </a:t>
              </a:r>
              <a:r>
                <a:rPr lang="en-US" sz="1400" dirty="0">
                  <a:solidFill>
                    <a:schemeClr val="bg2">
                      <a:lumMod val="25000"/>
                    </a:schemeClr>
                  </a:solidFill>
                  <a:latin typeface="+mj-lt"/>
                </a:rPr>
                <a:t>e.g. grazing / rural to rural market</a:t>
              </a:r>
              <a:endParaRPr lang="en-GB" dirty="0">
                <a:latin typeface="+mj-lt"/>
              </a:endParaRPr>
            </a:p>
          </p:txBody>
        </p:sp>
        <p:pic>
          <p:nvPicPr>
            <p:cNvPr id="148" name="Graphic 147" descr="Pencil">
              <a:extLst>
                <a:ext uri="{FF2B5EF4-FFF2-40B4-BE49-F238E27FC236}">
                  <a16:creationId xmlns:a16="http://schemas.microsoft.com/office/drawing/2014/main" id="{F264BDCA-75AC-4F85-951C-EC309797411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77371" y="1881044"/>
              <a:ext cx="365760" cy="365760"/>
            </a:xfrm>
            <a:prstGeom prst="rect">
              <a:avLst/>
            </a:prstGeom>
          </p:spPr>
        </p:pic>
      </p:grpSp>
      <p:grpSp>
        <p:nvGrpSpPr>
          <p:cNvPr id="157" name="Group 156">
            <a:extLst>
              <a:ext uri="{FF2B5EF4-FFF2-40B4-BE49-F238E27FC236}">
                <a16:creationId xmlns:a16="http://schemas.microsoft.com/office/drawing/2014/main" id="{0836B17B-F9DD-482C-8108-51BFB17A5157}"/>
              </a:ext>
            </a:extLst>
          </p:cNvPr>
          <p:cNvGrpSpPr/>
          <p:nvPr/>
        </p:nvGrpSpPr>
        <p:grpSpPr>
          <a:xfrm>
            <a:off x="5168284" y="2616865"/>
            <a:ext cx="6480261" cy="486943"/>
            <a:chOff x="5397728" y="2501894"/>
            <a:chExt cx="6480261" cy="486943"/>
          </a:xfrm>
        </p:grpSpPr>
        <p:sp>
          <p:nvSpPr>
            <p:cNvPr id="107" name="Rectangle 106">
              <a:extLst>
                <a:ext uri="{FF2B5EF4-FFF2-40B4-BE49-F238E27FC236}">
                  <a16:creationId xmlns:a16="http://schemas.microsoft.com/office/drawing/2014/main" id="{1F04B317-A48B-4FB5-9330-348EB7899D42}"/>
                </a:ext>
              </a:extLst>
            </p:cNvPr>
            <p:cNvSpPr>
              <a:spLocks/>
            </p:cNvSpPr>
            <p:nvPr/>
          </p:nvSpPr>
          <p:spPr>
            <a:xfrm>
              <a:off x="5397728" y="2501894"/>
              <a:ext cx="6480261"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Calculate environmental baselines along value Chain</a:t>
              </a:r>
              <a:endParaRPr lang="en-GB" dirty="0">
                <a:latin typeface="+mj-lt"/>
              </a:endParaRPr>
            </a:p>
          </p:txBody>
        </p:sp>
        <p:pic>
          <p:nvPicPr>
            <p:cNvPr id="152" name="Graphic 151" descr="Calculator">
              <a:extLst>
                <a:ext uri="{FF2B5EF4-FFF2-40B4-BE49-F238E27FC236}">
                  <a16:creationId xmlns:a16="http://schemas.microsoft.com/office/drawing/2014/main" id="{C8681986-DDEB-4510-84DE-8DED8B9431C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577371" y="2560626"/>
              <a:ext cx="365760" cy="36576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cxnSp>
        <p:nvCxnSpPr>
          <p:cNvPr id="334" name="Straight Arrow Connector 333">
            <a:extLst>
              <a:ext uri="{FF2B5EF4-FFF2-40B4-BE49-F238E27FC236}">
                <a16:creationId xmlns:a16="http://schemas.microsoft.com/office/drawing/2014/main" id="{1C57F2F3-8529-45C2-BE79-9F69079499C1}"/>
              </a:ext>
            </a:extLst>
          </p:cNvPr>
          <p:cNvCxnSpPr>
            <a:cxnSpLocks/>
            <a:stCxn id="7" idx="2"/>
            <a:endCxn id="13" idx="0"/>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3" name="Straight Arrow Connector 342">
            <a:extLst>
              <a:ext uri="{FF2B5EF4-FFF2-40B4-BE49-F238E27FC236}">
                <a16:creationId xmlns:a16="http://schemas.microsoft.com/office/drawing/2014/main" id="{23971D5A-6AA8-42A2-8658-69985F87878F}"/>
              </a:ext>
            </a:extLst>
          </p:cNvPr>
          <p:cNvCxnSpPr>
            <a:cxnSpLocks/>
          </p:cNvCxnSpPr>
          <p:nvPr/>
        </p:nvCxnSpPr>
        <p:spPr>
          <a:xfrm>
            <a:off x="2682835" y="2338884"/>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5" name="Straight Arrow Connector 344">
            <a:extLst>
              <a:ext uri="{FF2B5EF4-FFF2-40B4-BE49-F238E27FC236}">
                <a16:creationId xmlns:a16="http://schemas.microsoft.com/office/drawing/2014/main" id="{83C13F17-A5EF-410D-B6F0-52A17AF2C227}"/>
              </a:ext>
            </a:extLst>
          </p:cNvPr>
          <p:cNvCxnSpPr>
            <a:cxnSpLocks/>
          </p:cNvCxnSpPr>
          <p:nvPr/>
        </p:nvCxnSpPr>
        <p:spPr>
          <a:xfrm>
            <a:off x="2682835" y="1547226"/>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82B0DDC2-5057-4E96-BE0E-30E6AFE60061}"/>
              </a:ext>
            </a:extLst>
          </p:cNvPr>
          <p:cNvGrpSpPr/>
          <p:nvPr/>
        </p:nvGrpSpPr>
        <p:grpSpPr>
          <a:xfrm>
            <a:off x="5174018" y="3896327"/>
            <a:ext cx="6476552" cy="2623403"/>
            <a:chOff x="5347292" y="3876904"/>
            <a:chExt cx="6476552" cy="2623403"/>
          </a:xfrm>
        </p:grpSpPr>
        <p:sp>
          <p:nvSpPr>
            <p:cNvPr id="96" name="Rectangle 95">
              <a:extLst>
                <a:ext uri="{FF2B5EF4-FFF2-40B4-BE49-F238E27FC236}">
                  <a16:creationId xmlns:a16="http://schemas.microsoft.com/office/drawing/2014/main" id="{5D42C8E6-7077-4C3D-8BFE-621946BCB36E}"/>
                </a:ext>
              </a:extLst>
            </p:cNvPr>
            <p:cNvSpPr>
              <a:spLocks/>
            </p:cNvSpPr>
            <p:nvPr/>
          </p:nvSpPr>
          <p:spPr>
            <a:xfrm>
              <a:off x="5347292" y="3876904"/>
              <a:ext cx="6476552" cy="262340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interventions</a:t>
              </a:r>
            </a:p>
            <a:p>
              <a:r>
                <a:rPr lang="en-US" dirty="0">
                  <a:latin typeface="+mj-lt"/>
                </a:rPr>
                <a:t>Describe likely impacts along value chain:</a:t>
              </a:r>
            </a:p>
            <a:p>
              <a:pPr lvl="1">
                <a:lnSpc>
                  <a:spcPct val="150000"/>
                </a:lnSpc>
              </a:pPr>
              <a:r>
                <a:rPr lang="en-US" dirty="0">
                  <a:latin typeface="+mj-lt"/>
                </a:rPr>
                <a:t>Water</a:t>
              </a:r>
            </a:p>
            <a:p>
              <a:pPr lvl="1">
                <a:lnSpc>
                  <a:spcPct val="150000"/>
                </a:lnSpc>
              </a:pPr>
              <a:r>
                <a:rPr lang="en-US" dirty="0">
                  <a:latin typeface="+mj-lt"/>
                </a:rPr>
                <a:t>Land</a:t>
              </a:r>
            </a:p>
            <a:p>
              <a:pPr lvl="1">
                <a:lnSpc>
                  <a:spcPct val="150000"/>
                </a:lnSpc>
              </a:pPr>
              <a:r>
                <a:rPr lang="en-US" dirty="0">
                  <a:latin typeface="+mj-lt"/>
                </a:rPr>
                <a:t>Greenhouse gases </a:t>
              </a:r>
            </a:p>
            <a:p>
              <a:pPr lvl="1">
                <a:lnSpc>
                  <a:spcPct val="150000"/>
                </a:lnSpc>
              </a:pPr>
              <a:r>
                <a:rPr lang="en-US" dirty="0">
                  <a:latin typeface="+mj-lt"/>
                </a:rPr>
                <a:t>Economic</a:t>
              </a:r>
              <a:endParaRPr lang="en-GB" dirty="0">
                <a:latin typeface="+mj-lt"/>
              </a:endParaRPr>
            </a:p>
          </p:txBody>
        </p:sp>
        <p:pic>
          <p:nvPicPr>
            <p:cNvPr id="97" name="Graphic 96" descr="Playbook">
              <a:extLst>
                <a:ext uri="{FF2B5EF4-FFF2-40B4-BE49-F238E27FC236}">
                  <a16:creationId xmlns:a16="http://schemas.microsoft.com/office/drawing/2014/main" id="{8632F573-0B62-4C0C-9A25-E48CD3A94170}"/>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524598" y="4240166"/>
              <a:ext cx="365760" cy="365760"/>
            </a:xfrm>
            <a:prstGeom prst="rect">
              <a:avLst/>
            </a:prstGeom>
          </p:spPr>
        </p:pic>
      </p:grpSp>
      <p:pic>
        <p:nvPicPr>
          <p:cNvPr id="98" name="Picture 97">
            <a:extLst>
              <a:ext uri="{FF2B5EF4-FFF2-40B4-BE49-F238E27FC236}">
                <a16:creationId xmlns:a16="http://schemas.microsoft.com/office/drawing/2014/main" id="{AD478CEC-5E1C-4607-9BAE-DFEB10278CC4}"/>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882517" y="4849970"/>
            <a:ext cx="182880" cy="182880"/>
          </a:xfrm>
          <a:prstGeom prst="rect">
            <a:avLst/>
          </a:prstGeom>
        </p:spPr>
      </p:pic>
      <p:pic>
        <p:nvPicPr>
          <p:cNvPr id="99" name="Picture 98">
            <a:extLst>
              <a:ext uri="{FF2B5EF4-FFF2-40B4-BE49-F238E27FC236}">
                <a16:creationId xmlns:a16="http://schemas.microsoft.com/office/drawing/2014/main" id="{827B6290-788E-44CA-BAA1-389EDCF2921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877363" y="5203903"/>
            <a:ext cx="182880" cy="182880"/>
          </a:xfrm>
          <a:prstGeom prst="rect">
            <a:avLst/>
          </a:prstGeom>
        </p:spPr>
      </p:pic>
      <p:pic>
        <p:nvPicPr>
          <p:cNvPr id="100" name="Picture 99">
            <a:extLst>
              <a:ext uri="{FF2B5EF4-FFF2-40B4-BE49-F238E27FC236}">
                <a16:creationId xmlns:a16="http://schemas.microsoft.com/office/drawing/2014/main" id="{EB5C7F35-E091-4345-9867-8003DC262B07}"/>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859657" y="5614112"/>
            <a:ext cx="228600" cy="228600"/>
          </a:xfrm>
          <a:prstGeom prst="rect">
            <a:avLst/>
          </a:prstGeom>
        </p:spPr>
      </p:pic>
      <p:pic>
        <p:nvPicPr>
          <p:cNvPr id="101" name="Picture 100">
            <a:extLst>
              <a:ext uri="{FF2B5EF4-FFF2-40B4-BE49-F238E27FC236}">
                <a16:creationId xmlns:a16="http://schemas.microsoft.com/office/drawing/2014/main" id="{1C7D0D71-5748-4B5F-8E9E-889DEDA5F974}"/>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879023" y="6013765"/>
            <a:ext cx="201168" cy="201168"/>
          </a:xfrm>
          <a:prstGeom prst="rect">
            <a:avLst/>
          </a:prstGeom>
        </p:spPr>
      </p:pic>
      <p:grpSp>
        <p:nvGrpSpPr>
          <p:cNvPr id="102" name="Group 101">
            <a:extLst>
              <a:ext uri="{FF2B5EF4-FFF2-40B4-BE49-F238E27FC236}">
                <a16:creationId xmlns:a16="http://schemas.microsoft.com/office/drawing/2014/main" id="{8A19F215-2318-4A9D-AC15-9CEC98CF101D}"/>
              </a:ext>
            </a:extLst>
          </p:cNvPr>
          <p:cNvGrpSpPr/>
          <p:nvPr/>
        </p:nvGrpSpPr>
        <p:grpSpPr>
          <a:xfrm>
            <a:off x="1056427" y="1868940"/>
            <a:ext cx="960120" cy="484632"/>
            <a:chOff x="1057987" y="1775243"/>
            <a:chExt cx="960120" cy="484632"/>
          </a:xfrm>
        </p:grpSpPr>
        <p:sp>
          <p:nvSpPr>
            <p:cNvPr id="103" name="Arrow: Pentagon 102">
              <a:extLst>
                <a:ext uri="{FF2B5EF4-FFF2-40B4-BE49-F238E27FC236}">
                  <a16:creationId xmlns:a16="http://schemas.microsoft.com/office/drawing/2014/main" id="{FE4E9762-5E8D-4261-9584-AB9BAF3558A3}"/>
                </a:ext>
              </a:extLst>
            </p:cNvPr>
            <p:cNvSpPr/>
            <p:nvPr/>
          </p:nvSpPr>
          <p:spPr>
            <a:xfrm>
              <a:off x="1057987" y="1775243"/>
              <a:ext cx="960120" cy="484632"/>
            </a:xfrm>
            <a:prstGeom prst="homePlat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05" name="Picture 104">
              <a:extLst>
                <a:ext uri="{FF2B5EF4-FFF2-40B4-BE49-F238E27FC236}">
                  <a16:creationId xmlns:a16="http://schemas.microsoft.com/office/drawing/2014/main" id="{6B92DDE0-1881-486A-8FBF-7B53759C05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ln>
              <a:noFill/>
            </a:ln>
          </p:spPr>
        </p:pic>
      </p:grpSp>
      <p:grpSp>
        <p:nvGrpSpPr>
          <p:cNvPr id="106" name="Group 105">
            <a:extLst>
              <a:ext uri="{FF2B5EF4-FFF2-40B4-BE49-F238E27FC236}">
                <a16:creationId xmlns:a16="http://schemas.microsoft.com/office/drawing/2014/main" id="{AD09DC3A-160A-4FDC-A684-7DECF896DD84}"/>
              </a:ext>
            </a:extLst>
          </p:cNvPr>
          <p:cNvGrpSpPr/>
          <p:nvPr/>
        </p:nvGrpSpPr>
        <p:grpSpPr>
          <a:xfrm>
            <a:off x="1835531" y="1868279"/>
            <a:ext cx="960120" cy="484632"/>
            <a:chOff x="1837091" y="1774582"/>
            <a:chExt cx="960120" cy="484632"/>
          </a:xfrm>
        </p:grpSpPr>
        <p:sp>
          <p:nvSpPr>
            <p:cNvPr id="108" name="Arrow: Chevron 107">
              <a:extLst>
                <a:ext uri="{FF2B5EF4-FFF2-40B4-BE49-F238E27FC236}">
                  <a16:creationId xmlns:a16="http://schemas.microsoft.com/office/drawing/2014/main" id="{C5D7859C-D214-4C19-97F6-CD2AC8B037C9}"/>
                </a:ext>
              </a:extLst>
            </p:cNvPr>
            <p:cNvSpPr/>
            <p:nvPr/>
          </p:nvSpPr>
          <p:spPr>
            <a:xfrm>
              <a:off x="1837091" y="1774582"/>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09" name="Picture 108">
              <a:extLst>
                <a:ext uri="{FF2B5EF4-FFF2-40B4-BE49-F238E27FC236}">
                  <a16:creationId xmlns:a16="http://schemas.microsoft.com/office/drawing/2014/main" id="{234DD97D-7B7F-401E-A863-6E88FBE88647}"/>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ln>
              <a:noFill/>
            </a:ln>
          </p:spPr>
        </p:pic>
      </p:grpSp>
      <p:grpSp>
        <p:nvGrpSpPr>
          <p:cNvPr id="111" name="Group 110">
            <a:extLst>
              <a:ext uri="{FF2B5EF4-FFF2-40B4-BE49-F238E27FC236}">
                <a16:creationId xmlns:a16="http://schemas.microsoft.com/office/drawing/2014/main" id="{8A54FAE5-683C-49BB-A66D-5EDE4DD89B3A}"/>
              </a:ext>
            </a:extLst>
          </p:cNvPr>
          <p:cNvGrpSpPr/>
          <p:nvPr/>
        </p:nvGrpSpPr>
        <p:grpSpPr>
          <a:xfrm>
            <a:off x="2614635" y="1869692"/>
            <a:ext cx="960120" cy="484632"/>
            <a:chOff x="2616195" y="1775995"/>
            <a:chExt cx="960120" cy="484632"/>
          </a:xfrm>
        </p:grpSpPr>
        <p:sp>
          <p:nvSpPr>
            <p:cNvPr id="112" name="Arrow: Chevron 111">
              <a:extLst>
                <a:ext uri="{FF2B5EF4-FFF2-40B4-BE49-F238E27FC236}">
                  <a16:creationId xmlns:a16="http://schemas.microsoft.com/office/drawing/2014/main" id="{7672E0C3-6539-4982-BC91-9584EC8C81C6}"/>
                </a:ext>
              </a:extLst>
            </p:cNvPr>
            <p:cNvSpPr/>
            <p:nvPr/>
          </p:nvSpPr>
          <p:spPr>
            <a:xfrm>
              <a:off x="2616195" y="1775995"/>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13" name="Picture 112">
              <a:extLst>
                <a:ext uri="{FF2B5EF4-FFF2-40B4-BE49-F238E27FC236}">
                  <a16:creationId xmlns:a16="http://schemas.microsoft.com/office/drawing/2014/main" id="{C973E52B-765F-423C-90DF-B62525F2C16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ln>
              <a:noFill/>
            </a:ln>
          </p:spPr>
        </p:pic>
      </p:grpSp>
      <p:grpSp>
        <p:nvGrpSpPr>
          <p:cNvPr id="114" name="Group 113">
            <a:extLst>
              <a:ext uri="{FF2B5EF4-FFF2-40B4-BE49-F238E27FC236}">
                <a16:creationId xmlns:a16="http://schemas.microsoft.com/office/drawing/2014/main" id="{2CFFABFF-7BBC-439D-8222-BB6AC4060570}"/>
              </a:ext>
            </a:extLst>
          </p:cNvPr>
          <p:cNvGrpSpPr/>
          <p:nvPr/>
        </p:nvGrpSpPr>
        <p:grpSpPr>
          <a:xfrm>
            <a:off x="3393740" y="1868707"/>
            <a:ext cx="960120" cy="484632"/>
            <a:chOff x="3395300" y="1775010"/>
            <a:chExt cx="960120" cy="484632"/>
          </a:xfrm>
        </p:grpSpPr>
        <p:sp>
          <p:nvSpPr>
            <p:cNvPr id="115" name="Arrow: Chevron 114">
              <a:extLst>
                <a:ext uri="{FF2B5EF4-FFF2-40B4-BE49-F238E27FC236}">
                  <a16:creationId xmlns:a16="http://schemas.microsoft.com/office/drawing/2014/main" id="{A77B1BF8-5077-44D5-ACB6-530DF7474D1B}"/>
                </a:ext>
              </a:extLst>
            </p:cNvPr>
            <p:cNvSpPr/>
            <p:nvPr/>
          </p:nvSpPr>
          <p:spPr>
            <a:xfrm>
              <a:off x="3395300" y="1775010"/>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16" name="Picture 115">
              <a:extLst>
                <a:ext uri="{FF2B5EF4-FFF2-40B4-BE49-F238E27FC236}">
                  <a16:creationId xmlns:a16="http://schemas.microsoft.com/office/drawing/2014/main" id="{8473DF13-0BA0-4118-B2C6-4F0B0CE4F94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ln>
              <a:noFill/>
            </a:ln>
          </p:spPr>
        </p:pic>
      </p:grpSp>
      <p:grpSp>
        <p:nvGrpSpPr>
          <p:cNvPr id="117" name="Group 116">
            <a:extLst>
              <a:ext uri="{FF2B5EF4-FFF2-40B4-BE49-F238E27FC236}">
                <a16:creationId xmlns:a16="http://schemas.microsoft.com/office/drawing/2014/main" id="{3C0F4E35-0159-4F1D-9529-B34F5FB7EAEA}"/>
              </a:ext>
            </a:extLst>
          </p:cNvPr>
          <p:cNvGrpSpPr/>
          <p:nvPr/>
        </p:nvGrpSpPr>
        <p:grpSpPr>
          <a:xfrm>
            <a:off x="1056427" y="2652032"/>
            <a:ext cx="960120" cy="484632"/>
            <a:chOff x="1057987" y="1775243"/>
            <a:chExt cx="960120" cy="484632"/>
          </a:xfrm>
          <a:solidFill>
            <a:schemeClr val="accent6">
              <a:lumMod val="75000"/>
            </a:schemeClr>
          </a:solidFill>
        </p:grpSpPr>
        <p:sp>
          <p:nvSpPr>
            <p:cNvPr id="119" name="Arrow: Pentagon 118">
              <a:extLst>
                <a:ext uri="{FF2B5EF4-FFF2-40B4-BE49-F238E27FC236}">
                  <a16:creationId xmlns:a16="http://schemas.microsoft.com/office/drawing/2014/main" id="{D6C5E38A-5D51-432A-A925-3A50BA5A9A37}"/>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20" name="Picture 119">
              <a:extLst>
                <a:ext uri="{FF2B5EF4-FFF2-40B4-BE49-F238E27FC236}">
                  <a16:creationId xmlns:a16="http://schemas.microsoft.com/office/drawing/2014/main" id="{D12FDDD9-9EB4-4520-B864-F592209C5C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21" name="Group 120">
            <a:extLst>
              <a:ext uri="{FF2B5EF4-FFF2-40B4-BE49-F238E27FC236}">
                <a16:creationId xmlns:a16="http://schemas.microsoft.com/office/drawing/2014/main" id="{A5A532B2-CC73-4D1D-9428-95BD3B1ABD5B}"/>
              </a:ext>
            </a:extLst>
          </p:cNvPr>
          <p:cNvGrpSpPr/>
          <p:nvPr/>
        </p:nvGrpSpPr>
        <p:grpSpPr>
          <a:xfrm>
            <a:off x="1835531" y="2651371"/>
            <a:ext cx="960120" cy="484632"/>
            <a:chOff x="1837091" y="1774582"/>
            <a:chExt cx="960120" cy="484632"/>
          </a:xfrm>
          <a:solidFill>
            <a:srgbClr val="FFC000"/>
          </a:solidFill>
        </p:grpSpPr>
        <p:sp>
          <p:nvSpPr>
            <p:cNvPr id="122" name="Arrow: Chevron 121">
              <a:extLst>
                <a:ext uri="{FF2B5EF4-FFF2-40B4-BE49-F238E27FC236}">
                  <a16:creationId xmlns:a16="http://schemas.microsoft.com/office/drawing/2014/main" id="{A54833D4-0394-4E69-93C8-AC880171C9C9}"/>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23" name="Picture 122">
              <a:extLst>
                <a:ext uri="{FF2B5EF4-FFF2-40B4-BE49-F238E27FC236}">
                  <a16:creationId xmlns:a16="http://schemas.microsoft.com/office/drawing/2014/main" id="{3AAB971F-01D1-453E-A87F-3D0436CCBE1F}"/>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24" name="Group 123">
            <a:extLst>
              <a:ext uri="{FF2B5EF4-FFF2-40B4-BE49-F238E27FC236}">
                <a16:creationId xmlns:a16="http://schemas.microsoft.com/office/drawing/2014/main" id="{A35D600A-5150-40A8-86E1-E4651CC6D448}"/>
              </a:ext>
            </a:extLst>
          </p:cNvPr>
          <p:cNvGrpSpPr/>
          <p:nvPr/>
        </p:nvGrpSpPr>
        <p:grpSpPr>
          <a:xfrm>
            <a:off x="2614635" y="2652784"/>
            <a:ext cx="960120" cy="484632"/>
            <a:chOff x="2616195" y="1775995"/>
            <a:chExt cx="960120" cy="484632"/>
          </a:xfrm>
          <a:solidFill>
            <a:schemeClr val="accent6">
              <a:lumMod val="75000"/>
            </a:schemeClr>
          </a:solidFill>
        </p:grpSpPr>
        <p:sp>
          <p:nvSpPr>
            <p:cNvPr id="125" name="Arrow: Chevron 124">
              <a:extLst>
                <a:ext uri="{FF2B5EF4-FFF2-40B4-BE49-F238E27FC236}">
                  <a16:creationId xmlns:a16="http://schemas.microsoft.com/office/drawing/2014/main" id="{2457ECA3-8027-4B5C-ADC9-524DAEE11124}"/>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26" name="Picture 125">
              <a:extLst>
                <a:ext uri="{FF2B5EF4-FFF2-40B4-BE49-F238E27FC236}">
                  <a16:creationId xmlns:a16="http://schemas.microsoft.com/office/drawing/2014/main" id="{901660E1-ABBB-482D-A535-192A66A54C64}"/>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27" name="Group 126">
            <a:extLst>
              <a:ext uri="{FF2B5EF4-FFF2-40B4-BE49-F238E27FC236}">
                <a16:creationId xmlns:a16="http://schemas.microsoft.com/office/drawing/2014/main" id="{A18877BC-B75D-44E3-9432-FA0C9D00B96C}"/>
              </a:ext>
            </a:extLst>
          </p:cNvPr>
          <p:cNvGrpSpPr/>
          <p:nvPr/>
        </p:nvGrpSpPr>
        <p:grpSpPr>
          <a:xfrm>
            <a:off x="3393740" y="2651799"/>
            <a:ext cx="960120" cy="484632"/>
            <a:chOff x="3395300" y="1775010"/>
            <a:chExt cx="960120" cy="484632"/>
          </a:xfrm>
          <a:solidFill>
            <a:srgbClr val="C00000"/>
          </a:solidFill>
        </p:grpSpPr>
        <p:sp>
          <p:nvSpPr>
            <p:cNvPr id="130" name="Arrow: Chevron 129">
              <a:extLst>
                <a:ext uri="{FF2B5EF4-FFF2-40B4-BE49-F238E27FC236}">
                  <a16:creationId xmlns:a16="http://schemas.microsoft.com/office/drawing/2014/main" id="{2B5A4CAD-411F-41F5-AC00-2AA417D1FFF5}"/>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1" name="Picture 130">
              <a:extLst>
                <a:ext uri="{FF2B5EF4-FFF2-40B4-BE49-F238E27FC236}">
                  <a16:creationId xmlns:a16="http://schemas.microsoft.com/office/drawing/2014/main" id="{5D8F1944-BA29-43F5-9644-82873BE5929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32" name="Group 131">
            <a:extLst>
              <a:ext uri="{FF2B5EF4-FFF2-40B4-BE49-F238E27FC236}">
                <a16:creationId xmlns:a16="http://schemas.microsoft.com/office/drawing/2014/main" id="{780632DC-7BA3-4F66-99E9-2527C5CD1150}"/>
              </a:ext>
            </a:extLst>
          </p:cNvPr>
          <p:cNvGrpSpPr/>
          <p:nvPr/>
        </p:nvGrpSpPr>
        <p:grpSpPr>
          <a:xfrm>
            <a:off x="1065026" y="4142976"/>
            <a:ext cx="960120" cy="484632"/>
            <a:chOff x="1057987" y="1775243"/>
            <a:chExt cx="960120" cy="484632"/>
          </a:xfrm>
          <a:solidFill>
            <a:schemeClr val="accent6">
              <a:lumMod val="75000"/>
            </a:schemeClr>
          </a:solidFill>
        </p:grpSpPr>
        <p:sp>
          <p:nvSpPr>
            <p:cNvPr id="134" name="Arrow: Pentagon 133">
              <a:extLst>
                <a:ext uri="{FF2B5EF4-FFF2-40B4-BE49-F238E27FC236}">
                  <a16:creationId xmlns:a16="http://schemas.microsoft.com/office/drawing/2014/main" id="{6BE3F135-159D-427F-8030-25776C109B8C}"/>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35" name="Picture 134">
              <a:extLst>
                <a:ext uri="{FF2B5EF4-FFF2-40B4-BE49-F238E27FC236}">
                  <a16:creationId xmlns:a16="http://schemas.microsoft.com/office/drawing/2014/main" id="{D8D52692-3A93-4BD0-8B60-3F8AFB268F6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36" name="Group 135">
            <a:extLst>
              <a:ext uri="{FF2B5EF4-FFF2-40B4-BE49-F238E27FC236}">
                <a16:creationId xmlns:a16="http://schemas.microsoft.com/office/drawing/2014/main" id="{DEA3A9A1-958C-4163-A921-61A666C6A36C}"/>
              </a:ext>
            </a:extLst>
          </p:cNvPr>
          <p:cNvGrpSpPr/>
          <p:nvPr/>
        </p:nvGrpSpPr>
        <p:grpSpPr>
          <a:xfrm>
            <a:off x="1844130" y="4142315"/>
            <a:ext cx="960120" cy="484632"/>
            <a:chOff x="1837091" y="1774582"/>
            <a:chExt cx="960120" cy="484632"/>
          </a:xfrm>
          <a:solidFill>
            <a:schemeClr val="accent6">
              <a:lumMod val="75000"/>
            </a:schemeClr>
          </a:solidFill>
        </p:grpSpPr>
        <p:sp>
          <p:nvSpPr>
            <p:cNvPr id="137" name="Arrow: Chevron 136">
              <a:extLst>
                <a:ext uri="{FF2B5EF4-FFF2-40B4-BE49-F238E27FC236}">
                  <a16:creationId xmlns:a16="http://schemas.microsoft.com/office/drawing/2014/main" id="{2273E0A4-F7A4-4092-9339-CA397F4560C6}"/>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8" name="Picture 137">
              <a:extLst>
                <a:ext uri="{FF2B5EF4-FFF2-40B4-BE49-F238E27FC236}">
                  <a16:creationId xmlns:a16="http://schemas.microsoft.com/office/drawing/2014/main" id="{A6306881-A70B-421C-8D9E-7F279BB76DA9}"/>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40" name="Group 139">
            <a:extLst>
              <a:ext uri="{FF2B5EF4-FFF2-40B4-BE49-F238E27FC236}">
                <a16:creationId xmlns:a16="http://schemas.microsoft.com/office/drawing/2014/main" id="{96AEC258-262F-48E3-B492-9BB34E7B6FE9}"/>
              </a:ext>
            </a:extLst>
          </p:cNvPr>
          <p:cNvGrpSpPr/>
          <p:nvPr/>
        </p:nvGrpSpPr>
        <p:grpSpPr>
          <a:xfrm>
            <a:off x="2623234" y="4143728"/>
            <a:ext cx="960120" cy="484632"/>
            <a:chOff x="2616195" y="1775995"/>
            <a:chExt cx="960120" cy="484632"/>
          </a:xfrm>
          <a:solidFill>
            <a:srgbClr val="FFC000"/>
          </a:solidFill>
        </p:grpSpPr>
        <p:sp>
          <p:nvSpPr>
            <p:cNvPr id="141" name="Arrow: Chevron 140">
              <a:extLst>
                <a:ext uri="{FF2B5EF4-FFF2-40B4-BE49-F238E27FC236}">
                  <a16:creationId xmlns:a16="http://schemas.microsoft.com/office/drawing/2014/main" id="{02047CA5-4FAA-4EE3-86D7-78A6FBB4BBAC}"/>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2" name="Picture 141">
              <a:extLst>
                <a:ext uri="{FF2B5EF4-FFF2-40B4-BE49-F238E27FC236}">
                  <a16:creationId xmlns:a16="http://schemas.microsoft.com/office/drawing/2014/main" id="{55AFCFBB-79B9-433F-9B0F-9B4554325F5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43" name="Group 142">
            <a:extLst>
              <a:ext uri="{FF2B5EF4-FFF2-40B4-BE49-F238E27FC236}">
                <a16:creationId xmlns:a16="http://schemas.microsoft.com/office/drawing/2014/main" id="{E2D37895-158A-4A3D-A807-C86F87F6E964}"/>
              </a:ext>
            </a:extLst>
          </p:cNvPr>
          <p:cNvGrpSpPr/>
          <p:nvPr/>
        </p:nvGrpSpPr>
        <p:grpSpPr>
          <a:xfrm>
            <a:off x="3402339" y="4142743"/>
            <a:ext cx="960120" cy="484632"/>
            <a:chOff x="3395300" y="1775010"/>
            <a:chExt cx="960120" cy="484632"/>
          </a:xfrm>
          <a:solidFill>
            <a:srgbClr val="FFC000"/>
          </a:solidFill>
        </p:grpSpPr>
        <p:sp>
          <p:nvSpPr>
            <p:cNvPr id="144" name="Arrow: Chevron 143">
              <a:extLst>
                <a:ext uri="{FF2B5EF4-FFF2-40B4-BE49-F238E27FC236}">
                  <a16:creationId xmlns:a16="http://schemas.microsoft.com/office/drawing/2014/main" id="{AE1F1321-C06E-4C72-895F-67D0026EC937}"/>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5" name="Picture 144">
              <a:extLst>
                <a:ext uri="{FF2B5EF4-FFF2-40B4-BE49-F238E27FC236}">
                  <a16:creationId xmlns:a16="http://schemas.microsoft.com/office/drawing/2014/main" id="{3CF24824-FF68-4AEA-A7DD-6866900ED24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spTree>
    <p:extLst>
      <p:ext uri="{BB962C8B-B14F-4D97-AF65-F5344CB8AC3E}">
        <p14:creationId xmlns:p14="http://schemas.microsoft.com/office/powerpoint/2010/main" val="25836276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500"/>
                                        <p:tgtEl>
                                          <p:spTgt spid="132"/>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136"/>
                                        </p:tgtEl>
                                        <p:attrNameLst>
                                          <p:attrName>style.visibility</p:attrName>
                                        </p:attrNameLst>
                                      </p:cBhvr>
                                      <p:to>
                                        <p:strVal val="visible"/>
                                      </p:to>
                                    </p:set>
                                    <p:animEffect transition="in" filter="fade">
                                      <p:cBhvr>
                                        <p:cTn id="11" dur="500"/>
                                        <p:tgtEl>
                                          <p:spTgt spid="136"/>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140"/>
                                        </p:tgtEl>
                                        <p:attrNameLst>
                                          <p:attrName>style.visibility</p:attrName>
                                        </p:attrNameLst>
                                      </p:cBhvr>
                                      <p:to>
                                        <p:strVal val="visible"/>
                                      </p:to>
                                    </p:set>
                                    <p:animEffect transition="in" filter="fade">
                                      <p:cBhvr>
                                        <p:cTn id="15" dur="500"/>
                                        <p:tgtEl>
                                          <p:spTgt spid="140"/>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143"/>
                                        </p:tgtEl>
                                        <p:attrNameLst>
                                          <p:attrName>style.visibility</p:attrName>
                                        </p:attrNameLst>
                                      </p:cBhvr>
                                      <p:to>
                                        <p:strVal val="visible"/>
                                      </p:to>
                                    </p:set>
                                    <p:animEffect transition="in" filter="fade">
                                      <p:cBhvr>
                                        <p:cTn id="19"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B26F87EF-1812-4BCE-A41B-224909D8E188}"/>
              </a:ext>
            </a:extLst>
          </p:cNvPr>
          <p:cNvSpPr/>
          <p:nvPr/>
        </p:nvSpPr>
        <p:spPr>
          <a:xfrm>
            <a:off x="165252" y="128155"/>
            <a:ext cx="11821100" cy="665272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zone1">
            <a:extLst>
              <a:ext uri="{FF2B5EF4-FFF2-40B4-BE49-F238E27FC236}">
                <a16:creationId xmlns:a16="http://schemas.microsoft.com/office/drawing/2014/main" id="{95FB8A33-ABAB-43CE-A1BA-59505BB3139E}"/>
              </a:ext>
            </a:extLst>
          </p:cNvPr>
          <p:cNvSpPr/>
          <p:nvPr/>
        </p:nvSpPr>
        <p:spPr>
          <a:xfrm>
            <a:off x="724862" y="2445120"/>
            <a:ext cx="11086138" cy="4255813"/>
          </a:xfrm>
          <a:prstGeom prst="rect">
            <a:avLst/>
          </a:prstGeom>
          <a:solidFill>
            <a:srgbClr val="E3F2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zone2">
            <a:extLst>
              <a:ext uri="{FF2B5EF4-FFF2-40B4-BE49-F238E27FC236}">
                <a16:creationId xmlns:a16="http://schemas.microsoft.com/office/drawing/2014/main" id="{0E839489-CD41-46C8-9A9F-F0EAD3462667}"/>
              </a:ext>
            </a:extLst>
          </p:cNvPr>
          <p:cNvSpPr/>
          <p:nvPr/>
        </p:nvSpPr>
        <p:spPr>
          <a:xfrm>
            <a:off x="847585" y="3719195"/>
            <a:ext cx="3800323" cy="2884406"/>
          </a:xfrm>
          <a:prstGeom prst="rect">
            <a:avLst/>
          </a:prstGeom>
          <a:solidFill>
            <a:schemeClr val="accent4">
              <a:lumMod val="20000"/>
              <a:lumOff val="80000"/>
            </a:schemeClr>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1" name="Group 120">
            <a:extLst>
              <a:ext uri="{FF2B5EF4-FFF2-40B4-BE49-F238E27FC236}">
                <a16:creationId xmlns:a16="http://schemas.microsoft.com/office/drawing/2014/main" id="{051E58BC-7889-43A4-B42D-FF6EE8E2E52F}"/>
              </a:ext>
            </a:extLst>
          </p:cNvPr>
          <p:cNvGrpSpPr/>
          <p:nvPr/>
        </p:nvGrpSpPr>
        <p:grpSpPr>
          <a:xfrm>
            <a:off x="960620" y="4783956"/>
            <a:ext cx="3504924" cy="822960"/>
            <a:chOff x="1332568" y="4456777"/>
            <a:chExt cx="3352107" cy="923979"/>
          </a:xfrm>
        </p:grpSpPr>
        <p:sp>
          <p:nvSpPr>
            <p:cNvPr id="119" name="Rectangle 118">
              <a:extLst>
                <a:ext uri="{FF2B5EF4-FFF2-40B4-BE49-F238E27FC236}">
                  <a16:creationId xmlns:a16="http://schemas.microsoft.com/office/drawing/2014/main" id="{C23CB81A-9044-4FC8-ADC7-82A87B9FE49C}"/>
                </a:ext>
              </a:extLst>
            </p:cNvPr>
            <p:cNvSpPr/>
            <p:nvPr/>
          </p:nvSpPr>
          <p:spPr>
            <a:xfrm>
              <a:off x="1332568" y="4456777"/>
              <a:ext cx="3352107" cy="923979"/>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intervention1">
              <a:extLst>
                <a:ext uri="{FF2B5EF4-FFF2-40B4-BE49-F238E27FC236}">
                  <a16:creationId xmlns:a16="http://schemas.microsoft.com/office/drawing/2014/main" id="{12161918-2C34-4797-8C6C-834ADE7F0CCA}"/>
                </a:ext>
              </a:extLst>
            </p:cNvPr>
            <p:cNvSpPr txBox="1"/>
            <p:nvPr/>
          </p:nvSpPr>
          <p:spPr>
            <a:xfrm>
              <a:off x="1433921" y="4456777"/>
              <a:ext cx="1914060" cy="345557"/>
            </a:xfrm>
            <a:prstGeom prst="rect">
              <a:avLst/>
            </a:prstGeom>
            <a:noFill/>
          </p:spPr>
          <p:txBody>
            <a:bodyPr wrap="square" rtlCol="0">
              <a:spAutoFit/>
            </a:bodyPr>
            <a:lstStyle/>
            <a:p>
              <a:r>
                <a:rPr lang="en-US" sz="1400" dirty="0">
                  <a:solidFill>
                    <a:schemeClr val="bg1">
                      <a:lumMod val="50000"/>
                    </a:schemeClr>
                  </a:solidFill>
                </a:rPr>
                <a:t>Intervention 2</a:t>
              </a:r>
              <a:endParaRPr lang="en-GB" sz="1400" dirty="0">
                <a:solidFill>
                  <a:schemeClr val="bg1">
                    <a:lumMod val="50000"/>
                  </a:schemeClr>
                </a:solidFill>
              </a:endParaRPr>
            </a:p>
          </p:txBody>
        </p:sp>
      </p:grpSp>
      <p:sp>
        <p:nvSpPr>
          <p:cNvPr id="118" name="Rectangle 117">
            <a:extLst>
              <a:ext uri="{FF2B5EF4-FFF2-40B4-BE49-F238E27FC236}">
                <a16:creationId xmlns:a16="http://schemas.microsoft.com/office/drawing/2014/main" id="{3027F433-1F67-461E-8A4E-7EB89D4BB83E}"/>
              </a:ext>
            </a:extLst>
          </p:cNvPr>
          <p:cNvSpPr/>
          <p:nvPr/>
        </p:nvSpPr>
        <p:spPr>
          <a:xfrm>
            <a:off x="954937" y="3896327"/>
            <a:ext cx="3520440" cy="822960"/>
          </a:xfrm>
          <a:prstGeom prst="rect">
            <a:avLst/>
          </a:prstGeom>
          <a:solidFill>
            <a:srgbClr val="EDE7F6"/>
          </a:solidFill>
          <a:ln>
            <a:solidFill>
              <a:srgbClr val="FFF3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intervention1">
            <a:extLst>
              <a:ext uri="{FF2B5EF4-FFF2-40B4-BE49-F238E27FC236}">
                <a16:creationId xmlns:a16="http://schemas.microsoft.com/office/drawing/2014/main" id="{DE6529BE-5777-4FEA-89F2-FC0B3D443056}"/>
              </a:ext>
            </a:extLst>
          </p:cNvPr>
          <p:cNvSpPr txBox="1"/>
          <p:nvPr/>
        </p:nvSpPr>
        <p:spPr>
          <a:xfrm>
            <a:off x="1077169" y="3895868"/>
            <a:ext cx="1927003" cy="307777"/>
          </a:xfrm>
          <a:prstGeom prst="rect">
            <a:avLst/>
          </a:prstGeom>
          <a:noFill/>
        </p:spPr>
        <p:txBody>
          <a:bodyPr wrap="square" rtlCol="0">
            <a:spAutoFit/>
          </a:bodyPr>
          <a:lstStyle/>
          <a:p>
            <a:r>
              <a:rPr lang="en-US" sz="1400" dirty="0">
                <a:solidFill>
                  <a:schemeClr val="bg1">
                    <a:lumMod val="50000"/>
                  </a:schemeClr>
                </a:solidFill>
              </a:rPr>
              <a:t>Intervention 1</a:t>
            </a:r>
            <a:endParaRPr lang="en-GB" sz="1400" dirty="0">
              <a:solidFill>
                <a:schemeClr val="bg1">
                  <a:lumMod val="50000"/>
                </a:schemeClr>
              </a:solidFill>
            </a:endParaRPr>
          </a:p>
        </p:txBody>
      </p:sp>
      <p:grpSp>
        <p:nvGrpSpPr>
          <p:cNvPr id="58" name="location">
            <a:extLst>
              <a:ext uri="{FF2B5EF4-FFF2-40B4-BE49-F238E27FC236}">
                <a16:creationId xmlns:a16="http://schemas.microsoft.com/office/drawing/2014/main" id="{3F05C23C-6C80-4A09-9879-12F3992A2DE4}"/>
              </a:ext>
            </a:extLst>
          </p:cNvPr>
          <p:cNvGrpSpPr/>
          <p:nvPr/>
        </p:nvGrpSpPr>
        <p:grpSpPr>
          <a:xfrm>
            <a:off x="1063582" y="241663"/>
            <a:ext cx="3238508" cy="484632"/>
            <a:chOff x="1493240" y="318781"/>
            <a:chExt cx="3238508" cy="548640"/>
          </a:xfrm>
        </p:grpSpPr>
        <p:sp>
          <p:nvSpPr>
            <p:cNvPr id="7" name="Rectangle 6">
              <a:extLst>
                <a:ext uri="{FF2B5EF4-FFF2-40B4-BE49-F238E27FC236}">
                  <a16:creationId xmlns:a16="http://schemas.microsoft.com/office/drawing/2014/main" id="{41796CC0-3A68-476D-BD90-1E0931ADA786}"/>
                </a:ext>
              </a:extLst>
            </p:cNvPr>
            <p:cNvSpPr>
              <a:spLocks/>
            </p:cNvSpPr>
            <p:nvPr/>
          </p:nvSpPr>
          <p:spPr>
            <a:xfrm>
              <a:off x="1493240" y="318781"/>
              <a:ext cx="3238508" cy="548640"/>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Location </a:t>
              </a:r>
              <a:r>
                <a:rPr lang="en-US" sz="1400" dirty="0">
                  <a:solidFill>
                    <a:schemeClr val="bg2">
                      <a:lumMod val="25000"/>
                    </a:schemeClr>
                  </a:solidFill>
                  <a:latin typeface="+mj-lt"/>
                </a:rPr>
                <a:t>Define location</a:t>
              </a:r>
              <a:endParaRPr lang="en-GB" dirty="0">
                <a:solidFill>
                  <a:schemeClr val="bg2">
                    <a:lumMod val="25000"/>
                  </a:schemeClr>
                </a:solidFill>
              </a:endParaRPr>
            </a:p>
          </p:txBody>
        </p:sp>
        <p:pic>
          <p:nvPicPr>
            <p:cNvPr id="10" name="Graphic 9" descr="Map with pin">
              <a:extLst>
                <a:ext uri="{FF2B5EF4-FFF2-40B4-BE49-F238E27FC236}">
                  <a16:creationId xmlns:a16="http://schemas.microsoft.com/office/drawing/2014/main" id="{F1490B3A-F672-4780-ABA4-44758D0A5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5298" y="364501"/>
              <a:ext cx="457200" cy="457200"/>
            </a:xfrm>
            <a:prstGeom prst="rect">
              <a:avLst/>
            </a:prstGeom>
          </p:spPr>
        </p:pic>
      </p:grpSp>
      <p:cxnSp>
        <p:nvCxnSpPr>
          <p:cNvPr id="41" name="step2 Arrow">
            <a:extLst>
              <a:ext uri="{FF2B5EF4-FFF2-40B4-BE49-F238E27FC236}">
                <a16:creationId xmlns:a16="http://schemas.microsoft.com/office/drawing/2014/main" id="{2889C374-3474-409A-8C2E-8AB5EE9E4ABA}"/>
              </a:ext>
            </a:extLst>
          </p:cNvPr>
          <p:cNvCxnSpPr>
            <a:cxnSpLocks/>
          </p:cNvCxnSpPr>
          <p:nvPr/>
        </p:nvCxnSpPr>
        <p:spPr>
          <a:xfrm>
            <a:off x="632823" y="3719195"/>
            <a:ext cx="0" cy="288440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A604C663-AD01-4138-92FA-44481E7E0CDF}"/>
              </a:ext>
            </a:extLst>
          </p:cNvPr>
          <p:cNvSpPr txBox="1"/>
          <p:nvPr/>
        </p:nvSpPr>
        <p:spPr>
          <a:xfrm>
            <a:off x="178429" y="3477874"/>
            <a:ext cx="461665" cy="781715"/>
          </a:xfrm>
          <a:prstGeom prst="rect">
            <a:avLst/>
          </a:prstGeom>
          <a:noFill/>
        </p:spPr>
        <p:txBody>
          <a:bodyPr vert="vert270" wrap="square" rtlCol="0">
            <a:spAutoFit/>
          </a:bodyPr>
          <a:lstStyle/>
          <a:p>
            <a:r>
              <a:rPr lang="en-US" dirty="0">
                <a:solidFill>
                  <a:schemeClr val="bg2">
                    <a:lumMod val="25000"/>
                  </a:schemeClr>
                </a:solidFill>
              </a:rPr>
              <a:t>Step 2</a:t>
            </a:r>
            <a:endParaRPr lang="en-GB" dirty="0">
              <a:solidFill>
                <a:schemeClr val="bg2">
                  <a:lumMod val="25000"/>
                </a:schemeClr>
              </a:solidFill>
            </a:endParaRPr>
          </a:p>
        </p:txBody>
      </p:sp>
      <p:cxnSp>
        <p:nvCxnSpPr>
          <p:cNvPr id="5" name="step1 Arrow">
            <a:extLst>
              <a:ext uri="{FF2B5EF4-FFF2-40B4-BE49-F238E27FC236}">
                <a16:creationId xmlns:a16="http://schemas.microsoft.com/office/drawing/2014/main" id="{F59FE066-BB69-48C5-8485-CAFEBBAC4AC3}"/>
              </a:ext>
            </a:extLst>
          </p:cNvPr>
          <p:cNvCxnSpPr>
            <a:cxnSpLocks/>
          </p:cNvCxnSpPr>
          <p:nvPr/>
        </p:nvCxnSpPr>
        <p:spPr>
          <a:xfrm>
            <a:off x="647089" y="241663"/>
            <a:ext cx="0" cy="2862145"/>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E104888-C1EE-4884-B26A-4A81D5DCC247}"/>
              </a:ext>
            </a:extLst>
          </p:cNvPr>
          <p:cNvSpPr txBox="1"/>
          <p:nvPr/>
        </p:nvSpPr>
        <p:spPr>
          <a:xfrm>
            <a:off x="206047" y="128155"/>
            <a:ext cx="461665" cy="781715"/>
          </a:xfrm>
          <a:prstGeom prst="rect">
            <a:avLst/>
          </a:prstGeom>
          <a:noFill/>
        </p:spPr>
        <p:txBody>
          <a:bodyPr vert="vert270" wrap="square" rtlCol="0">
            <a:spAutoFit/>
          </a:bodyPr>
          <a:lstStyle/>
          <a:p>
            <a:r>
              <a:rPr lang="en-US" dirty="0">
                <a:solidFill>
                  <a:schemeClr val="bg2">
                    <a:lumMod val="25000"/>
                  </a:schemeClr>
                </a:solidFill>
              </a:rPr>
              <a:t>Step 1</a:t>
            </a:r>
            <a:endParaRPr lang="en-GB" dirty="0">
              <a:solidFill>
                <a:schemeClr val="bg2">
                  <a:lumMod val="25000"/>
                </a:schemeClr>
              </a:solidFill>
            </a:endParaRPr>
          </a:p>
        </p:txBody>
      </p:sp>
      <p:sp>
        <p:nvSpPr>
          <p:cNvPr id="13" name="Rectangle 12">
            <a:extLst>
              <a:ext uri="{FF2B5EF4-FFF2-40B4-BE49-F238E27FC236}">
                <a16:creationId xmlns:a16="http://schemas.microsoft.com/office/drawing/2014/main" id="{5EBC20B4-A443-42FB-99B6-A64D19AF694F}"/>
              </a:ext>
            </a:extLst>
          </p:cNvPr>
          <p:cNvSpPr>
            <a:spLocks/>
          </p:cNvSpPr>
          <p:nvPr/>
        </p:nvSpPr>
        <p:spPr>
          <a:xfrm>
            <a:off x="1063581" y="1031324"/>
            <a:ext cx="3238510" cy="484632"/>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sz="1600" dirty="0"/>
              <a:t>Livestock Production System</a:t>
            </a:r>
            <a:endParaRPr lang="en-GB" sz="1600" dirty="0">
              <a:latin typeface="+mj-lt"/>
            </a:endParaRPr>
          </a:p>
        </p:txBody>
      </p:sp>
      <p:grpSp>
        <p:nvGrpSpPr>
          <p:cNvPr id="139" name="Group 138">
            <a:extLst>
              <a:ext uri="{FF2B5EF4-FFF2-40B4-BE49-F238E27FC236}">
                <a16:creationId xmlns:a16="http://schemas.microsoft.com/office/drawing/2014/main" id="{D5E32428-FBC1-4940-9157-ED24ECD90468}"/>
              </a:ext>
            </a:extLst>
          </p:cNvPr>
          <p:cNvGrpSpPr/>
          <p:nvPr/>
        </p:nvGrpSpPr>
        <p:grpSpPr>
          <a:xfrm>
            <a:off x="4427927" y="2889358"/>
            <a:ext cx="483036" cy="2380691"/>
            <a:chOff x="4622588" y="2889841"/>
            <a:chExt cx="483036" cy="2380691"/>
          </a:xfrm>
        </p:grpSpPr>
        <p:cxnSp>
          <p:nvCxnSpPr>
            <p:cNvPr id="128" name="Straight Connector 127">
              <a:extLst>
                <a:ext uri="{FF2B5EF4-FFF2-40B4-BE49-F238E27FC236}">
                  <a16:creationId xmlns:a16="http://schemas.microsoft.com/office/drawing/2014/main" id="{D8E1F068-8F06-4E3B-9A0B-D52CC3AD8CA6}"/>
                </a:ext>
              </a:extLst>
            </p:cNvPr>
            <p:cNvCxnSpPr>
              <a:cxnSpLocks/>
            </p:cNvCxnSpPr>
            <p:nvPr/>
          </p:nvCxnSpPr>
          <p:spPr>
            <a:xfrm>
              <a:off x="4622588" y="2889841"/>
              <a:ext cx="48303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715463B-168C-4FAB-A15E-B8193DC9F7DA}"/>
                </a:ext>
              </a:extLst>
            </p:cNvPr>
            <p:cNvCxnSpPr>
              <a:cxnSpLocks/>
            </p:cNvCxnSpPr>
            <p:nvPr/>
          </p:nvCxnSpPr>
          <p:spPr>
            <a:xfrm>
              <a:off x="5105624" y="2889841"/>
              <a:ext cx="0" cy="238069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8F0808D6-D983-4F6C-9E4F-81A820057091}"/>
                </a:ext>
              </a:extLst>
            </p:cNvPr>
            <p:cNvCxnSpPr/>
            <p:nvPr/>
          </p:nvCxnSpPr>
          <p:spPr>
            <a:xfrm flipH="1">
              <a:off x="4622588" y="4404105"/>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C012927F-45FF-47A1-9B1F-B5D7AF72301D}"/>
                </a:ext>
              </a:extLst>
            </p:cNvPr>
            <p:cNvCxnSpPr/>
            <p:nvPr/>
          </p:nvCxnSpPr>
          <p:spPr>
            <a:xfrm flipH="1">
              <a:off x="4622588" y="5270532"/>
              <a:ext cx="48303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156" name="Group 155">
            <a:extLst>
              <a:ext uri="{FF2B5EF4-FFF2-40B4-BE49-F238E27FC236}">
                <a16:creationId xmlns:a16="http://schemas.microsoft.com/office/drawing/2014/main" id="{EAE58FDF-7EA6-4FFB-960F-4CB4C67F488B}"/>
              </a:ext>
            </a:extLst>
          </p:cNvPr>
          <p:cNvGrpSpPr/>
          <p:nvPr/>
        </p:nvGrpSpPr>
        <p:grpSpPr>
          <a:xfrm>
            <a:off x="5168284" y="1851354"/>
            <a:ext cx="6480262" cy="486943"/>
            <a:chOff x="5397727" y="1840508"/>
            <a:chExt cx="6480262" cy="486943"/>
          </a:xfrm>
        </p:grpSpPr>
        <p:sp>
          <p:nvSpPr>
            <p:cNvPr id="104" name="Rectangle 103">
              <a:extLst>
                <a:ext uri="{FF2B5EF4-FFF2-40B4-BE49-F238E27FC236}">
                  <a16:creationId xmlns:a16="http://schemas.microsoft.com/office/drawing/2014/main" id="{0A19FDF4-32BE-4693-BBE4-945BF48CB4DE}"/>
                </a:ext>
              </a:extLst>
            </p:cNvPr>
            <p:cNvSpPr>
              <a:spLocks/>
            </p:cNvSpPr>
            <p:nvPr/>
          </p:nvSpPr>
          <p:spPr>
            <a:xfrm>
              <a:off x="5397727" y="1840508"/>
              <a:ext cx="6480262"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sz="1600" dirty="0"/>
                <a:t>Describe Farm Level Practices and waste along the value chain</a:t>
              </a:r>
              <a:endParaRPr lang="en-GB" sz="1600" dirty="0">
                <a:latin typeface="+mj-lt"/>
              </a:endParaRPr>
            </a:p>
          </p:txBody>
        </p:sp>
        <p:pic>
          <p:nvPicPr>
            <p:cNvPr id="148" name="Graphic 147" descr="Pencil">
              <a:extLst>
                <a:ext uri="{FF2B5EF4-FFF2-40B4-BE49-F238E27FC236}">
                  <a16:creationId xmlns:a16="http://schemas.microsoft.com/office/drawing/2014/main" id="{F264BDCA-75AC-4F85-951C-EC30979741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577371" y="1881044"/>
              <a:ext cx="365760" cy="365760"/>
            </a:xfrm>
            <a:prstGeom prst="rect">
              <a:avLst/>
            </a:prstGeom>
          </p:spPr>
        </p:pic>
      </p:grpSp>
      <p:grpSp>
        <p:nvGrpSpPr>
          <p:cNvPr id="157" name="Group 156">
            <a:extLst>
              <a:ext uri="{FF2B5EF4-FFF2-40B4-BE49-F238E27FC236}">
                <a16:creationId xmlns:a16="http://schemas.microsoft.com/office/drawing/2014/main" id="{0836B17B-F9DD-482C-8108-51BFB17A5157}"/>
              </a:ext>
            </a:extLst>
          </p:cNvPr>
          <p:cNvGrpSpPr/>
          <p:nvPr/>
        </p:nvGrpSpPr>
        <p:grpSpPr>
          <a:xfrm>
            <a:off x="5168284" y="2616865"/>
            <a:ext cx="6480261" cy="486943"/>
            <a:chOff x="5397728" y="2501894"/>
            <a:chExt cx="6480261" cy="486943"/>
          </a:xfrm>
        </p:grpSpPr>
        <p:sp>
          <p:nvSpPr>
            <p:cNvPr id="107" name="Rectangle 106">
              <a:extLst>
                <a:ext uri="{FF2B5EF4-FFF2-40B4-BE49-F238E27FC236}">
                  <a16:creationId xmlns:a16="http://schemas.microsoft.com/office/drawing/2014/main" id="{1F04B317-A48B-4FB5-9330-348EB7899D42}"/>
                </a:ext>
              </a:extLst>
            </p:cNvPr>
            <p:cNvSpPr>
              <a:spLocks/>
            </p:cNvSpPr>
            <p:nvPr/>
          </p:nvSpPr>
          <p:spPr>
            <a:xfrm>
              <a:off x="5397728" y="2501894"/>
              <a:ext cx="6480261" cy="48694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Calculate environmental baselines</a:t>
              </a:r>
              <a:endParaRPr lang="en-GB" dirty="0">
                <a:latin typeface="+mj-lt"/>
              </a:endParaRPr>
            </a:p>
          </p:txBody>
        </p:sp>
        <p:pic>
          <p:nvPicPr>
            <p:cNvPr id="152" name="Graphic 151" descr="Calculator">
              <a:extLst>
                <a:ext uri="{FF2B5EF4-FFF2-40B4-BE49-F238E27FC236}">
                  <a16:creationId xmlns:a16="http://schemas.microsoft.com/office/drawing/2014/main" id="{C8681986-DDEB-4510-84DE-8DED8B9431C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77371" y="2560626"/>
              <a:ext cx="365760" cy="365760"/>
            </a:xfrm>
            <a:prstGeom prst="rect">
              <a:avLst/>
            </a:prstGeom>
          </p:spPr>
        </p:pic>
      </p:grpSp>
      <p:grpSp>
        <p:nvGrpSpPr>
          <p:cNvPr id="197" name="Group 196" hidden="1">
            <a:extLst>
              <a:ext uri="{FF2B5EF4-FFF2-40B4-BE49-F238E27FC236}">
                <a16:creationId xmlns:a16="http://schemas.microsoft.com/office/drawing/2014/main" id="{B5DA7EF7-87DB-4463-BDDF-F67E336928F7}"/>
              </a:ext>
            </a:extLst>
          </p:cNvPr>
          <p:cNvGrpSpPr/>
          <p:nvPr/>
        </p:nvGrpSpPr>
        <p:grpSpPr>
          <a:xfrm>
            <a:off x="1080247" y="2514990"/>
            <a:ext cx="3343660" cy="485293"/>
            <a:chOff x="1050600" y="3972134"/>
            <a:chExt cx="3343660" cy="485293"/>
          </a:xfrm>
        </p:grpSpPr>
        <p:grpSp>
          <p:nvGrpSpPr>
            <p:cNvPr id="198" name="Group 197">
              <a:extLst>
                <a:ext uri="{FF2B5EF4-FFF2-40B4-BE49-F238E27FC236}">
                  <a16:creationId xmlns:a16="http://schemas.microsoft.com/office/drawing/2014/main" id="{95317F1F-CDA4-4A02-9F08-F17774DD4BE7}"/>
                </a:ext>
              </a:extLst>
            </p:cNvPr>
            <p:cNvGrpSpPr/>
            <p:nvPr/>
          </p:nvGrpSpPr>
          <p:grpSpPr>
            <a:xfrm>
              <a:off x="1050600" y="3972134"/>
              <a:ext cx="3343660" cy="485293"/>
              <a:chOff x="1691017" y="3256554"/>
              <a:chExt cx="3343660" cy="485293"/>
            </a:xfrm>
          </p:grpSpPr>
          <p:sp>
            <p:nvSpPr>
              <p:cNvPr id="201" name="Arrow: Pentagon 200">
                <a:extLst>
                  <a:ext uri="{FF2B5EF4-FFF2-40B4-BE49-F238E27FC236}">
                    <a16:creationId xmlns:a16="http://schemas.microsoft.com/office/drawing/2014/main" id="{579E0148-9DF4-48EE-9E1D-114E43FC91DE}"/>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Arrow: Chevron 201">
                <a:extLst>
                  <a:ext uri="{FF2B5EF4-FFF2-40B4-BE49-F238E27FC236}">
                    <a16:creationId xmlns:a16="http://schemas.microsoft.com/office/drawing/2014/main" id="{4B8D35AD-B9B9-41FC-8F12-7444968E388D}"/>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3" name="Arrow: Chevron 202">
                <a:extLst>
                  <a:ext uri="{FF2B5EF4-FFF2-40B4-BE49-F238E27FC236}">
                    <a16:creationId xmlns:a16="http://schemas.microsoft.com/office/drawing/2014/main" id="{211A2E86-8CDD-447C-8F04-4756F757A293}"/>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4" name="Arrow: Chevron 203">
                <a:extLst>
                  <a:ext uri="{FF2B5EF4-FFF2-40B4-BE49-F238E27FC236}">
                    <a16:creationId xmlns:a16="http://schemas.microsoft.com/office/drawing/2014/main" id="{76BE5141-C66E-407F-8EEA-28ACE1A8000B}"/>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5" name="Arrow: Chevron 204">
                <a:extLst>
                  <a:ext uri="{FF2B5EF4-FFF2-40B4-BE49-F238E27FC236}">
                    <a16:creationId xmlns:a16="http://schemas.microsoft.com/office/drawing/2014/main" id="{74891DDC-E25F-4C6F-B82C-7099DD8F867D}"/>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06" name="Picture 205">
                <a:extLst>
                  <a:ext uri="{FF2B5EF4-FFF2-40B4-BE49-F238E27FC236}">
                    <a16:creationId xmlns:a16="http://schemas.microsoft.com/office/drawing/2014/main" id="{2E287B53-0FE6-4282-8251-B1929BB0DB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07" name="Graphic 206" descr="Cow">
                <a:extLst>
                  <a:ext uri="{FF2B5EF4-FFF2-40B4-BE49-F238E27FC236}">
                    <a16:creationId xmlns:a16="http://schemas.microsoft.com/office/drawing/2014/main" id="{16E36E07-45A0-4B19-85B6-3C080FDD704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21114" y="3310975"/>
                <a:ext cx="411480" cy="411480"/>
              </a:xfrm>
              <a:prstGeom prst="rect">
                <a:avLst/>
              </a:prstGeom>
            </p:spPr>
          </p:pic>
          <p:pic>
            <p:nvPicPr>
              <p:cNvPr id="208" name="Picture 207">
                <a:extLst>
                  <a:ext uri="{FF2B5EF4-FFF2-40B4-BE49-F238E27FC236}">
                    <a16:creationId xmlns:a16="http://schemas.microsoft.com/office/drawing/2014/main" id="{8B951859-4467-475A-8C36-8E9CDBB5D1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199" name="Picture 198">
              <a:extLst>
                <a:ext uri="{FF2B5EF4-FFF2-40B4-BE49-F238E27FC236}">
                  <a16:creationId xmlns:a16="http://schemas.microsoft.com/office/drawing/2014/main" id="{5035E7D5-714C-46A3-8BA9-3CE3E535F32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00" name="Picture 199">
              <a:extLst>
                <a:ext uri="{FF2B5EF4-FFF2-40B4-BE49-F238E27FC236}">
                  <a16:creationId xmlns:a16="http://schemas.microsoft.com/office/drawing/2014/main" id="{8A95BDB1-1B2D-44BA-9761-7979938FF03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grpSp>
        <p:nvGrpSpPr>
          <p:cNvPr id="221" name="Group 220" hidden="1">
            <a:extLst>
              <a:ext uri="{FF2B5EF4-FFF2-40B4-BE49-F238E27FC236}">
                <a16:creationId xmlns:a16="http://schemas.microsoft.com/office/drawing/2014/main" id="{73568007-C287-471C-B1E3-37DC3C6D5E11}"/>
              </a:ext>
            </a:extLst>
          </p:cNvPr>
          <p:cNvGrpSpPr/>
          <p:nvPr/>
        </p:nvGrpSpPr>
        <p:grpSpPr>
          <a:xfrm>
            <a:off x="1057987" y="4926259"/>
            <a:ext cx="3343660" cy="485293"/>
            <a:chOff x="1050600" y="3972134"/>
            <a:chExt cx="3343660" cy="485293"/>
          </a:xfrm>
        </p:grpSpPr>
        <p:grpSp>
          <p:nvGrpSpPr>
            <p:cNvPr id="222" name="Group 221">
              <a:extLst>
                <a:ext uri="{FF2B5EF4-FFF2-40B4-BE49-F238E27FC236}">
                  <a16:creationId xmlns:a16="http://schemas.microsoft.com/office/drawing/2014/main" id="{D44B5A0E-7186-4189-8782-DB93873586F6}"/>
                </a:ext>
              </a:extLst>
            </p:cNvPr>
            <p:cNvGrpSpPr/>
            <p:nvPr/>
          </p:nvGrpSpPr>
          <p:grpSpPr>
            <a:xfrm>
              <a:off x="1050600" y="3972134"/>
              <a:ext cx="3343660" cy="485293"/>
              <a:chOff x="1691017" y="3256554"/>
              <a:chExt cx="3343660" cy="485293"/>
            </a:xfrm>
          </p:grpSpPr>
          <p:sp>
            <p:nvSpPr>
              <p:cNvPr id="225" name="Arrow: Pentagon 224">
                <a:extLst>
                  <a:ext uri="{FF2B5EF4-FFF2-40B4-BE49-F238E27FC236}">
                    <a16:creationId xmlns:a16="http://schemas.microsoft.com/office/drawing/2014/main" id="{8EA5DFC3-1220-46D6-BD11-E24867D6C097}"/>
                  </a:ext>
                </a:extLst>
              </p:cNvPr>
              <p:cNvSpPr/>
              <p:nvPr/>
            </p:nvSpPr>
            <p:spPr>
              <a:xfrm>
                <a:off x="1691017" y="3256554"/>
                <a:ext cx="809570" cy="484632"/>
              </a:xfrm>
              <a:prstGeom prst="homePlate">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Arrow: Chevron 225">
                <a:extLst>
                  <a:ext uri="{FF2B5EF4-FFF2-40B4-BE49-F238E27FC236}">
                    <a16:creationId xmlns:a16="http://schemas.microsoft.com/office/drawing/2014/main" id="{3EADE1D1-8E53-4E09-AC92-9AA7E158FCB9}"/>
                  </a:ext>
                </a:extLst>
              </p:cNvPr>
              <p:cNvSpPr/>
              <p:nvPr/>
            </p:nvSpPr>
            <p:spPr>
              <a:xfrm>
                <a:off x="2324539" y="3257215"/>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7" name="Arrow: Chevron 226">
                <a:extLst>
                  <a:ext uri="{FF2B5EF4-FFF2-40B4-BE49-F238E27FC236}">
                    <a16:creationId xmlns:a16="http://schemas.microsoft.com/office/drawing/2014/main" id="{69D3C0DF-E86D-4B48-BB44-712BBD615F80}"/>
                  </a:ext>
                </a:extLst>
              </p:cNvPr>
              <p:cNvSpPr/>
              <p:nvPr/>
            </p:nvSpPr>
            <p:spPr>
              <a:xfrm>
                <a:off x="2958061" y="3256554"/>
                <a:ext cx="809570" cy="484632"/>
              </a:xfrm>
              <a:prstGeom prst="chevron">
                <a:avLst/>
              </a:prstGeom>
              <a:solidFill>
                <a:schemeClr val="accent6"/>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8" name="Arrow: Chevron 227">
                <a:extLst>
                  <a:ext uri="{FF2B5EF4-FFF2-40B4-BE49-F238E27FC236}">
                    <a16:creationId xmlns:a16="http://schemas.microsoft.com/office/drawing/2014/main" id="{34454FAC-CD79-4AE7-A12C-6551DE7E4B46}"/>
                  </a:ext>
                </a:extLst>
              </p:cNvPr>
              <p:cNvSpPr/>
              <p:nvPr/>
            </p:nvSpPr>
            <p:spPr>
              <a:xfrm>
                <a:off x="3591583" y="3256554"/>
                <a:ext cx="809570" cy="484632"/>
              </a:xfrm>
              <a:prstGeom prst="chevron">
                <a:avLst/>
              </a:prstGeom>
              <a:solidFill>
                <a:schemeClr val="accent4">
                  <a:lumMod val="60000"/>
                  <a:lumOff val="40000"/>
                </a:schemeClr>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9" name="Arrow: Chevron 228">
                <a:extLst>
                  <a:ext uri="{FF2B5EF4-FFF2-40B4-BE49-F238E27FC236}">
                    <a16:creationId xmlns:a16="http://schemas.microsoft.com/office/drawing/2014/main" id="{94FE84A7-21C9-4D34-84B4-DA0DCB0B6B67}"/>
                  </a:ext>
                </a:extLst>
              </p:cNvPr>
              <p:cNvSpPr/>
              <p:nvPr/>
            </p:nvSpPr>
            <p:spPr>
              <a:xfrm>
                <a:off x="4225107" y="3256554"/>
                <a:ext cx="809570" cy="484632"/>
              </a:xfrm>
              <a:prstGeom prst="chevron">
                <a:avLst/>
              </a:prstGeom>
              <a:solidFill>
                <a:srgbClr val="FF0000"/>
              </a:soli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0" name="Picture 229">
                <a:extLst>
                  <a:ext uri="{FF2B5EF4-FFF2-40B4-BE49-F238E27FC236}">
                    <a16:creationId xmlns:a16="http://schemas.microsoft.com/office/drawing/2014/main" id="{EBE85436-81B1-4870-BE59-1C81C1B556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57622" y="3338850"/>
                <a:ext cx="320040" cy="320040"/>
              </a:xfrm>
              <a:prstGeom prst="rect">
                <a:avLst/>
              </a:prstGeom>
            </p:spPr>
          </p:pic>
          <p:pic>
            <p:nvPicPr>
              <p:cNvPr id="231" name="Graphic 230" descr="Cow">
                <a:extLst>
                  <a:ext uri="{FF2B5EF4-FFF2-40B4-BE49-F238E27FC236}">
                    <a16:creationId xmlns:a16="http://schemas.microsoft.com/office/drawing/2014/main" id="{4070E71C-E7D5-4BE1-BCFF-DB7EB38F56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21114" y="3310975"/>
                <a:ext cx="411480" cy="411480"/>
              </a:xfrm>
              <a:prstGeom prst="rect">
                <a:avLst/>
              </a:prstGeom>
            </p:spPr>
          </p:pic>
          <p:pic>
            <p:nvPicPr>
              <p:cNvPr id="232" name="Picture 231">
                <a:extLst>
                  <a:ext uri="{FF2B5EF4-FFF2-40B4-BE49-F238E27FC236}">
                    <a16:creationId xmlns:a16="http://schemas.microsoft.com/office/drawing/2014/main" id="{0D6BF3D4-BD52-4408-82C2-EEF74A9B360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94940" y="3315683"/>
                <a:ext cx="320040" cy="320040"/>
              </a:xfrm>
              <a:prstGeom prst="rect">
                <a:avLst/>
              </a:prstGeom>
            </p:spPr>
          </p:pic>
        </p:grpSp>
        <p:pic>
          <p:nvPicPr>
            <p:cNvPr id="223" name="Picture 222">
              <a:extLst>
                <a:ext uri="{FF2B5EF4-FFF2-40B4-BE49-F238E27FC236}">
                  <a16:creationId xmlns:a16="http://schemas.microsoft.com/office/drawing/2014/main" id="{1C44F95E-8EA2-496D-95DE-B51C46ECC91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41868" y="4036819"/>
              <a:ext cx="320040" cy="320040"/>
            </a:xfrm>
            <a:prstGeom prst="rect">
              <a:avLst/>
            </a:prstGeom>
          </p:spPr>
        </p:pic>
        <p:pic>
          <p:nvPicPr>
            <p:cNvPr id="224" name="Picture 223">
              <a:extLst>
                <a:ext uri="{FF2B5EF4-FFF2-40B4-BE49-F238E27FC236}">
                  <a16:creationId xmlns:a16="http://schemas.microsoft.com/office/drawing/2014/main" id="{09C19F26-EDFA-44DB-BA89-8304FEC58F7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02954" y="4032422"/>
              <a:ext cx="365760" cy="365760"/>
            </a:xfrm>
            <a:prstGeom prst="rect">
              <a:avLst/>
            </a:prstGeom>
          </p:spPr>
        </p:pic>
      </p:grpSp>
      <p:cxnSp>
        <p:nvCxnSpPr>
          <p:cNvPr id="334" name="Straight Arrow Connector 333">
            <a:extLst>
              <a:ext uri="{FF2B5EF4-FFF2-40B4-BE49-F238E27FC236}">
                <a16:creationId xmlns:a16="http://schemas.microsoft.com/office/drawing/2014/main" id="{1C57F2F3-8529-45C2-BE79-9F69079499C1}"/>
              </a:ext>
            </a:extLst>
          </p:cNvPr>
          <p:cNvCxnSpPr>
            <a:cxnSpLocks/>
            <a:stCxn id="7" idx="2"/>
            <a:endCxn id="13" idx="0"/>
          </p:cNvCxnSpPr>
          <p:nvPr/>
        </p:nvCxnSpPr>
        <p:spPr>
          <a:xfrm>
            <a:off x="2682836" y="726295"/>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3" name="Straight Arrow Connector 342">
            <a:extLst>
              <a:ext uri="{FF2B5EF4-FFF2-40B4-BE49-F238E27FC236}">
                <a16:creationId xmlns:a16="http://schemas.microsoft.com/office/drawing/2014/main" id="{23971D5A-6AA8-42A2-8658-69985F87878F}"/>
              </a:ext>
            </a:extLst>
          </p:cNvPr>
          <p:cNvCxnSpPr>
            <a:cxnSpLocks/>
          </p:cNvCxnSpPr>
          <p:nvPr/>
        </p:nvCxnSpPr>
        <p:spPr>
          <a:xfrm>
            <a:off x="2682835" y="2338884"/>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5" name="Straight Arrow Connector 344">
            <a:extLst>
              <a:ext uri="{FF2B5EF4-FFF2-40B4-BE49-F238E27FC236}">
                <a16:creationId xmlns:a16="http://schemas.microsoft.com/office/drawing/2014/main" id="{83C13F17-A5EF-410D-B6F0-52A17AF2C227}"/>
              </a:ext>
            </a:extLst>
          </p:cNvPr>
          <p:cNvCxnSpPr>
            <a:cxnSpLocks/>
          </p:cNvCxnSpPr>
          <p:nvPr/>
        </p:nvCxnSpPr>
        <p:spPr>
          <a:xfrm>
            <a:off x="2682835" y="1547226"/>
            <a:ext cx="0" cy="3050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113" name="Group 112">
            <a:extLst>
              <a:ext uri="{FF2B5EF4-FFF2-40B4-BE49-F238E27FC236}">
                <a16:creationId xmlns:a16="http://schemas.microsoft.com/office/drawing/2014/main" id="{C255F644-E2EF-4450-A979-EEBC985988A2}"/>
              </a:ext>
            </a:extLst>
          </p:cNvPr>
          <p:cNvGrpSpPr/>
          <p:nvPr/>
        </p:nvGrpSpPr>
        <p:grpSpPr>
          <a:xfrm>
            <a:off x="5174018" y="3896327"/>
            <a:ext cx="6476552" cy="2623403"/>
            <a:chOff x="5347292" y="3876904"/>
            <a:chExt cx="6476552" cy="2623403"/>
          </a:xfrm>
        </p:grpSpPr>
        <p:sp>
          <p:nvSpPr>
            <p:cNvPr id="114" name="Rectangle 113">
              <a:extLst>
                <a:ext uri="{FF2B5EF4-FFF2-40B4-BE49-F238E27FC236}">
                  <a16:creationId xmlns:a16="http://schemas.microsoft.com/office/drawing/2014/main" id="{27FFC9C9-069C-48CC-BF66-C0EC2ED726F2}"/>
                </a:ext>
              </a:extLst>
            </p:cNvPr>
            <p:cNvSpPr>
              <a:spLocks/>
            </p:cNvSpPr>
            <p:nvPr/>
          </p:nvSpPr>
          <p:spPr>
            <a:xfrm>
              <a:off x="5347292" y="3876904"/>
              <a:ext cx="6476552" cy="2623403"/>
            </a:xfrm>
            <a:prstGeom prst="rect">
              <a:avLst/>
            </a:prstGeom>
            <a:ln>
              <a:noFill/>
            </a:ln>
            <a:effectLst>
              <a:outerShdw blurRad="50800" dist="254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640080" rtlCol="0" anchor="ctr"/>
            <a:lstStyle/>
            <a:p>
              <a:r>
                <a:rPr lang="en-US" dirty="0"/>
                <a:t>Describe interventions</a:t>
              </a:r>
            </a:p>
            <a:p>
              <a:r>
                <a:rPr lang="en-US" dirty="0">
                  <a:latin typeface="+mj-lt"/>
                </a:rPr>
                <a:t>Describe likely impacts along value chain:</a:t>
              </a:r>
            </a:p>
            <a:p>
              <a:pPr lvl="1">
                <a:lnSpc>
                  <a:spcPct val="150000"/>
                </a:lnSpc>
              </a:pPr>
              <a:r>
                <a:rPr lang="en-US" dirty="0">
                  <a:latin typeface="+mj-lt"/>
                </a:rPr>
                <a:t>Water</a:t>
              </a:r>
            </a:p>
            <a:p>
              <a:pPr lvl="1">
                <a:lnSpc>
                  <a:spcPct val="150000"/>
                </a:lnSpc>
              </a:pPr>
              <a:r>
                <a:rPr lang="en-US" dirty="0">
                  <a:latin typeface="+mj-lt"/>
                </a:rPr>
                <a:t>Land</a:t>
              </a:r>
            </a:p>
            <a:p>
              <a:pPr lvl="1">
                <a:lnSpc>
                  <a:spcPct val="150000"/>
                </a:lnSpc>
              </a:pPr>
              <a:r>
                <a:rPr lang="en-US" dirty="0">
                  <a:latin typeface="+mj-lt"/>
                </a:rPr>
                <a:t>Greenhouse gases </a:t>
              </a:r>
            </a:p>
            <a:p>
              <a:pPr lvl="1">
                <a:lnSpc>
                  <a:spcPct val="150000"/>
                </a:lnSpc>
              </a:pPr>
              <a:r>
                <a:rPr lang="en-US" dirty="0">
                  <a:latin typeface="+mj-lt"/>
                </a:rPr>
                <a:t>Economic</a:t>
              </a:r>
              <a:endParaRPr lang="en-GB" dirty="0">
                <a:latin typeface="+mj-lt"/>
              </a:endParaRPr>
            </a:p>
          </p:txBody>
        </p:sp>
        <p:pic>
          <p:nvPicPr>
            <p:cNvPr id="115" name="Graphic 114" descr="Playbook">
              <a:extLst>
                <a:ext uri="{FF2B5EF4-FFF2-40B4-BE49-F238E27FC236}">
                  <a16:creationId xmlns:a16="http://schemas.microsoft.com/office/drawing/2014/main" id="{44A5F0BB-F65F-4742-83D8-6E3889C4EA64}"/>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524598" y="4240166"/>
              <a:ext cx="365760" cy="365760"/>
            </a:xfrm>
            <a:prstGeom prst="rect">
              <a:avLst/>
            </a:prstGeom>
          </p:spPr>
        </p:pic>
      </p:grpSp>
      <p:pic>
        <p:nvPicPr>
          <p:cNvPr id="116" name="Picture 115">
            <a:extLst>
              <a:ext uri="{FF2B5EF4-FFF2-40B4-BE49-F238E27FC236}">
                <a16:creationId xmlns:a16="http://schemas.microsoft.com/office/drawing/2014/main" id="{D623A40F-4A90-4CAE-A073-F97FC568F432}"/>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882517" y="4849970"/>
            <a:ext cx="182880" cy="182880"/>
          </a:xfrm>
          <a:prstGeom prst="rect">
            <a:avLst/>
          </a:prstGeom>
        </p:spPr>
      </p:pic>
      <p:pic>
        <p:nvPicPr>
          <p:cNvPr id="117" name="Picture 116">
            <a:extLst>
              <a:ext uri="{FF2B5EF4-FFF2-40B4-BE49-F238E27FC236}">
                <a16:creationId xmlns:a16="http://schemas.microsoft.com/office/drawing/2014/main" id="{5057097F-04C2-4558-AB4B-FEA66415065D}"/>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877363" y="5203903"/>
            <a:ext cx="182880" cy="182880"/>
          </a:xfrm>
          <a:prstGeom prst="rect">
            <a:avLst/>
          </a:prstGeom>
        </p:spPr>
      </p:pic>
      <p:pic>
        <p:nvPicPr>
          <p:cNvPr id="122" name="Picture 121">
            <a:extLst>
              <a:ext uri="{FF2B5EF4-FFF2-40B4-BE49-F238E27FC236}">
                <a16:creationId xmlns:a16="http://schemas.microsoft.com/office/drawing/2014/main" id="{85B20BE2-DD18-4D02-9D95-2C650B96204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859657" y="5614112"/>
            <a:ext cx="228600" cy="228600"/>
          </a:xfrm>
          <a:prstGeom prst="rect">
            <a:avLst/>
          </a:prstGeom>
        </p:spPr>
      </p:pic>
      <p:pic>
        <p:nvPicPr>
          <p:cNvPr id="123" name="Picture 122">
            <a:extLst>
              <a:ext uri="{FF2B5EF4-FFF2-40B4-BE49-F238E27FC236}">
                <a16:creationId xmlns:a16="http://schemas.microsoft.com/office/drawing/2014/main" id="{99EB2C1E-58AB-463F-86C9-F888B1D04B66}"/>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879023" y="6013765"/>
            <a:ext cx="201168" cy="201168"/>
          </a:xfrm>
          <a:prstGeom prst="rect">
            <a:avLst/>
          </a:prstGeom>
        </p:spPr>
      </p:pic>
      <p:grpSp>
        <p:nvGrpSpPr>
          <p:cNvPr id="124" name="Group 123">
            <a:extLst>
              <a:ext uri="{FF2B5EF4-FFF2-40B4-BE49-F238E27FC236}">
                <a16:creationId xmlns:a16="http://schemas.microsoft.com/office/drawing/2014/main" id="{F534FFB4-E7B1-4821-8D30-0A85635C80D4}"/>
              </a:ext>
            </a:extLst>
          </p:cNvPr>
          <p:cNvGrpSpPr/>
          <p:nvPr/>
        </p:nvGrpSpPr>
        <p:grpSpPr>
          <a:xfrm>
            <a:off x="1056427" y="1868940"/>
            <a:ext cx="960120" cy="484632"/>
            <a:chOff x="1057987" y="1775243"/>
            <a:chExt cx="960120" cy="484632"/>
          </a:xfrm>
        </p:grpSpPr>
        <p:sp>
          <p:nvSpPr>
            <p:cNvPr id="125" name="Arrow: Pentagon 124">
              <a:extLst>
                <a:ext uri="{FF2B5EF4-FFF2-40B4-BE49-F238E27FC236}">
                  <a16:creationId xmlns:a16="http://schemas.microsoft.com/office/drawing/2014/main" id="{4425567D-E23A-410C-92E4-C401C3180F18}"/>
                </a:ext>
              </a:extLst>
            </p:cNvPr>
            <p:cNvSpPr/>
            <p:nvPr/>
          </p:nvSpPr>
          <p:spPr>
            <a:xfrm>
              <a:off x="1057987" y="1775243"/>
              <a:ext cx="960120" cy="484632"/>
            </a:xfrm>
            <a:prstGeom prst="homePlat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26" name="Picture 125">
              <a:extLst>
                <a:ext uri="{FF2B5EF4-FFF2-40B4-BE49-F238E27FC236}">
                  <a16:creationId xmlns:a16="http://schemas.microsoft.com/office/drawing/2014/main" id="{11260540-2E68-4C16-B142-39F1B66EA9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ln>
              <a:noFill/>
            </a:ln>
          </p:spPr>
        </p:pic>
      </p:grpSp>
      <p:grpSp>
        <p:nvGrpSpPr>
          <p:cNvPr id="127" name="Group 126">
            <a:extLst>
              <a:ext uri="{FF2B5EF4-FFF2-40B4-BE49-F238E27FC236}">
                <a16:creationId xmlns:a16="http://schemas.microsoft.com/office/drawing/2014/main" id="{5CC30CAB-C953-4105-BDE4-90904FA8E849}"/>
              </a:ext>
            </a:extLst>
          </p:cNvPr>
          <p:cNvGrpSpPr/>
          <p:nvPr/>
        </p:nvGrpSpPr>
        <p:grpSpPr>
          <a:xfrm>
            <a:off x="1835531" y="1868279"/>
            <a:ext cx="960120" cy="484632"/>
            <a:chOff x="1837091" y="1774582"/>
            <a:chExt cx="960120" cy="484632"/>
          </a:xfrm>
        </p:grpSpPr>
        <p:sp>
          <p:nvSpPr>
            <p:cNvPr id="130" name="Arrow: Chevron 129">
              <a:extLst>
                <a:ext uri="{FF2B5EF4-FFF2-40B4-BE49-F238E27FC236}">
                  <a16:creationId xmlns:a16="http://schemas.microsoft.com/office/drawing/2014/main" id="{5DAC6B8D-9A05-4E2B-81BB-D21320B60A28}"/>
                </a:ext>
              </a:extLst>
            </p:cNvPr>
            <p:cNvSpPr/>
            <p:nvPr/>
          </p:nvSpPr>
          <p:spPr>
            <a:xfrm>
              <a:off x="1837091" y="1774582"/>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1" name="Picture 130">
              <a:extLst>
                <a:ext uri="{FF2B5EF4-FFF2-40B4-BE49-F238E27FC236}">
                  <a16:creationId xmlns:a16="http://schemas.microsoft.com/office/drawing/2014/main" id="{7CE1BE29-31EB-43AF-B447-2E259C5F663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ln>
              <a:noFill/>
            </a:ln>
          </p:spPr>
        </p:pic>
      </p:grpSp>
      <p:grpSp>
        <p:nvGrpSpPr>
          <p:cNvPr id="132" name="Group 131">
            <a:extLst>
              <a:ext uri="{FF2B5EF4-FFF2-40B4-BE49-F238E27FC236}">
                <a16:creationId xmlns:a16="http://schemas.microsoft.com/office/drawing/2014/main" id="{8176C404-0DFE-4154-BBED-9E022CE80D1E}"/>
              </a:ext>
            </a:extLst>
          </p:cNvPr>
          <p:cNvGrpSpPr/>
          <p:nvPr/>
        </p:nvGrpSpPr>
        <p:grpSpPr>
          <a:xfrm>
            <a:off x="2614635" y="1869692"/>
            <a:ext cx="960120" cy="484632"/>
            <a:chOff x="2616195" y="1775995"/>
            <a:chExt cx="960120" cy="484632"/>
          </a:xfrm>
        </p:grpSpPr>
        <p:sp>
          <p:nvSpPr>
            <p:cNvPr id="135" name="Arrow: Chevron 134">
              <a:extLst>
                <a:ext uri="{FF2B5EF4-FFF2-40B4-BE49-F238E27FC236}">
                  <a16:creationId xmlns:a16="http://schemas.microsoft.com/office/drawing/2014/main" id="{D4A53F3B-E42C-4385-B240-A76673BF3A21}"/>
                </a:ext>
              </a:extLst>
            </p:cNvPr>
            <p:cNvSpPr/>
            <p:nvPr/>
          </p:nvSpPr>
          <p:spPr>
            <a:xfrm>
              <a:off x="2616195" y="1775995"/>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36" name="Picture 135">
              <a:extLst>
                <a:ext uri="{FF2B5EF4-FFF2-40B4-BE49-F238E27FC236}">
                  <a16:creationId xmlns:a16="http://schemas.microsoft.com/office/drawing/2014/main" id="{8419DF79-171E-4F84-88D9-4A0105DF56E7}"/>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ln>
              <a:noFill/>
            </a:ln>
          </p:spPr>
        </p:pic>
      </p:grpSp>
      <p:grpSp>
        <p:nvGrpSpPr>
          <p:cNvPr id="137" name="Group 136">
            <a:extLst>
              <a:ext uri="{FF2B5EF4-FFF2-40B4-BE49-F238E27FC236}">
                <a16:creationId xmlns:a16="http://schemas.microsoft.com/office/drawing/2014/main" id="{F9C24E44-A2A1-4006-A475-7C8332BAAC46}"/>
              </a:ext>
            </a:extLst>
          </p:cNvPr>
          <p:cNvGrpSpPr/>
          <p:nvPr/>
        </p:nvGrpSpPr>
        <p:grpSpPr>
          <a:xfrm>
            <a:off x="3393740" y="1868707"/>
            <a:ext cx="960120" cy="484632"/>
            <a:chOff x="3395300" y="1775010"/>
            <a:chExt cx="960120" cy="484632"/>
          </a:xfrm>
        </p:grpSpPr>
        <p:sp>
          <p:nvSpPr>
            <p:cNvPr id="138" name="Arrow: Chevron 137">
              <a:extLst>
                <a:ext uri="{FF2B5EF4-FFF2-40B4-BE49-F238E27FC236}">
                  <a16:creationId xmlns:a16="http://schemas.microsoft.com/office/drawing/2014/main" id="{399A4012-4263-43BB-AD2F-AB981FFFCFF6}"/>
                </a:ext>
              </a:extLst>
            </p:cNvPr>
            <p:cNvSpPr/>
            <p:nvPr/>
          </p:nvSpPr>
          <p:spPr>
            <a:xfrm>
              <a:off x="3395300" y="1775010"/>
              <a:ext cx="960120" cy="484632"/>
            </a:xfrm>
            <a:prstGeom prst="chevron">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0" name="Picture 139">
              <a:extLst>
                <a:ext uri="{FF2B5EF4-FFF2-40B4-BE49-F238E27FC236}">
                  <a16:creationId xmlns:a16="http://schemas.microsoft.com/office/drawing/2014/main" id="{608AE2BD-DEDF-4E73-975B-9B422457CAE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ln>
              <a:noFill/>
            </a:ln>
          </p:spPr>
        </p:pic>
      </p:grpSp>
      <p:grpSp>
        <p:nvGrpSpPr>
          <p:cNvPr id="141" name="Group 140">
            <a:extLst>
              <a:ext uri="{FF2B5EF4-FFF2-40B4-BE49-F238E27FC236}">
                <a16:creationId xmlns:a16="http://schemas.microsoft.com/office/drawing/2014/main" id="{53ACD1F5-D57B-4450-AF12-C3ED16F6A7D4}"/>
              </a:ext>
            </a:extLst>
          </p:cNvPr>
          <p:cNvGrpSpPr/>
          <p:nvPr/>
        </p:nvGrpSpPr>
        <p:grpSpPr>
          <a:xfrm>
            <a:off x="1056427" y="2652032"/>
            <a:ext cx="960120" cy="484632"/>
            <a:chOff x="1057987" y="1775243"/>
            <a:chExt cx="960120" cy="484632"/>
          </a:xfrm>
          <a:solidFill>
            <a:schemeClr val="accent6">
              <a:lumMod val="75000"/>
            </a:schemeClr>
          </a:solidFill>
        </p:grpSpPr>
        <p:sp>
          <p:nvSpPr>
            <p:cNvPr id="142" name="Arrow: Pentagon 141">
              <a:extLst>
                <a:ext uri="{FF2B5EF4-FFF2-40B4-BE49-F238E27FC236}">
                  <a16:creationId xmlns:a16="http://schemas.microsoft.com/office/drawing/2014/main" id="{BB225EDF-6723-4790-A2FC-00066E7262F3}"/>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43" name="Picture 142">
              <a:extLst>
                <a:ext uri="{FF2B5EF4-FFF2-40B4-BE49-F238E27FC236}">
                  <a16:creationId xmlns:a16="http://schemas.microsoft.com/office/drawing/2014/main" id="{D455D342-E268-42EB-880D-99E5CE7D0A2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44" name="Group 143">
            <a:extLst>
              <a:ext uri="{FF2B5EF4-FFF2-40B4-BE49-F238E27FC236}">
                <a16:creationId xmlns:a16="http://schemas.microsoft.com/office/drawing/2014/main" id="{71A03892-9A3E-4ECE-A470-02A3DFA34F4D}"/>
              </a:ext>
            </a:extLst>
          </p:cNvPr>
          <p:cNvGrpSpPr/>
          <p:nvPr/>
        </p:nvGrpSpPr>
        <p:grpSpPr>
          <a:xfrm>
            <a:off x="1835531" y="2651371"/>
            <a:ext cx="960120" cy="484632"/>
            <a:chOff x="1837091" y="1774582"/>
            <a:chExt cx="960120" cy="484632"/>
          </a:xfrm>
          <a:solidFill>
            <a:srgbClr val="FFC000"/>
          </a:solidFill>
        </p:grpSpPr>
        <p:sp>
          <p:nvSpPr>
            <p:cNvPr id="145" name="Arrow: Chevron 144">
              <a:extLst>
                <a:ext uri="{FF2B5EF4-FFF2-40B4-BE49-F238E27FC236}">
                  <a16:creationId xmlns:a16="http://schemas.microsoft.com/office/drawing/2014/main" id="{DFD81ED5-6081-42DD-9240-A6D437A6A165}"/>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46" name="Picture 145">
              <a:extLst>
                <a:ext uri="{FF2B5EF4-FFF2-40B4-BE49-F238E27FC236}">
                  <a16:creationId xmlns:a16="http://schemas.microsoft.com/office/drawing/2014/main" id="{474858C7-F022-46D2-9DBF-70510E94E5B7}"/>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47" name="Group 146">
            <a:extLst>
              <a:ext uri="{FF2B5EF4-FFF2-40B4-BE49-F238E27FC236}">
                <a16:creationId xmlns:a16="http://schemas.microsoft.com/office/drawing/2014/main" id="{8D065A23-459D-46FC-A3F1-23748B871F1F}"/>
              </a:ext>
            </a:extLst>
          </p:cNvPr>
          <p:cNvGrpSpPr/>
          <p:nvPr/>
        </p:nvGrpSpPr>
        <p:grpSpPr>
          <a:xfrm>
            <a:off x="2614635" y="2652784"/>
            <a:ext cx="960120" cy="484632"/>
            <a:chOff x="2616195" y="1775995"/>
            <a:chExt cx="960120" cy="484632"/>
          </a:xfrm>
          <a:solidFill>
            <a:schemeClr val="accent6">
              <a:lumMod val="75000"/>
            </a:schemeClr>
          </a:solidFill>
        </p:grpSpPr>
        <p:sp>
          <p:nvSpPr>
            <p:cNvPr id="149" name="Arrow: Chevron 148">
              <a:extLst>
                <a:ext uri="{FF2B5EF4-FFF2-40B4-BE49-F238E27FC236}">
                  <a16:creationId xmlns:a16="http://schemas.microsoft.com/office/drawing/2014/main" id="{258F7C12-EDC1-49A9-B387-D086A6A237E4}"/>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50" name="Picture 149">
              <a:extLst>
                <a:ext uri="{FF2B5EF4-FFF2-40B4-BE49-F238E27FC236}">
                  <a16:creationId xmlns:a16="http://schemas.microsoft.com/office/drawing/2014/main" id="{4AE4560A-8EA6-404A-ACF0-629E7AD5E984}"/>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51" name="Group 150">
            <a:extLst>
              <a:ext uri="{FF2B5EF4-FFF2-40B4-BE49-F238E27FC236}">
                <a16:creationId xmlns:a16="http://schemas.microsoft.com/office/drawing/2014/main" id="{8D363911-D6C3-4D6D-9D52-139776E85A9E}"/>
              </a:ext>
            </a:extLst>
          </p:cNvPr>
          <p:cNvGrpSpPr/>
          <p:nvPr/>
        </p:nvGrpSpPr>
        <p:grpSpPr>
          <a:xfrm>
            <a:off x="3393740" y="2651799"/>
            <a:ext cx="960120" cy="484632"/>
            <a:chOff x="3395300" y="1775010"/>
            <a:chExt cx="960120" cy="484632"/>
          </a:xfrm>
          <a:solidFill>
            <a:srgbClr val="C00000"/>
          </a:solidFill>
        </p:grpSpPr>
        <p:sp>
          <p:nvSpPr>
            <p:cNvPr id="153" name="Arrow: Chevron 152">
              <a:extLst>
                <a:ext uri="{FF2B5EF4-FFF2-40B4-BE49-F238E27FC236}">
                  <a16:creationId xmlns:a16="http://schemas.microsoft.com/office/drawing/2014/main" id="{837E910C-48EB-4211-9ACF-F0A96D60F496}"/>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54" name="Picture 153">
              <a:extLst>
                <a:ext uri="{FF2B5EF4-FFF2-40B4-BE49-F238E27FC236}">
                  <a16:creationId xmlns:a16="http://schemas.microsoft.com/office/drawing/2014/main" id="{513CBA1D-C9EB-4AEF-9989-3D4277C4754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66" name="Group 165">
            <a:extLst>
              <a:ext uri="{FF2B5EF4-FFF2-40B4-BE49-F238E27FC236}">
                <a16:creationId xmlns:a16="http://schemas.microsoft.com/office/drawing/2014/main" id="{C6B4BF58-9CC0-40CA-9340-C8E18160BB98}"/>
              </a:ext>
            </a:extLst>
          </p:cNvPr>
          <p:cNvGrpSpPr/>
          <p:nvPr/>
        </p:nvGrpSpPr>
        <p:grpSpPr>
          <a:xfrm>
            <a:off x="1065026" y="4142976"/>
            <a:ext cx="960120" cy="484632"/>
            <a:chOff x="1057987" y="1775243"/>
            <a:chExt cx="960120" cy="484632"/>
          </a:xfrm>
          <a:solidFill>
            <a:schemeClr val="accent6">
              <a:lumMod val="75000"/>
            </a:schemeClr>
          </a:solidFill>
        </p:grpSpPr>
        <p:sp>
          <p:nvSpPr>
            <p:cNvPr id="170" name="Arrow: Pentagon 169">
              <a:extLst>
                <a:ext uri="{FF2B5EF4-FFF2-40B4-BE49-F238E27FC236}">
                  <a16:creationId xmlns:a16="http://schemas.microsoft.com/office/drawing/2014/main" id="{77E0C60C-4970-448A-9C7B-F04C279281C8}"/>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71" name="Picture 170">
              <a:extLst>
                <a:ext uri="{FF2B5EF4-FFF2-40B4-BE49-F238E27FC236}">
                  <a16:creationId xmlns:a16="http://schemas.microsoft.com/office/drawing/2014/main" id="{7BE9D839-62AF-43E4-852D-5E61790AF0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72" name="Group 171">
            <a:extLst>
              <a:ext uri="{FF2B5EF4-FFF2-40B4-BE49-F238E27FC236}">
                <a16:creationId xmlns:a16="http://schemas.microsoft.com/office/drawing/2014/main" id="{24DBC9D0-45DA-46A1-A989-9D3BEA54191B}"/>
              </a:ext>
            </a:extLst>
          </p:cNvPr>
          <p:cNvGrpSpPr/>
          <p:nvPr/>
        </p:nvGrpSpPr>
        <p:grpSpPr>
          <a:xfrm>
            <a:off x="1844130" y="4142315"/>
            <a:ext cx="960120" cy="484632"/>
            <a:chOff x="1837091" y="1774582"/>
            <a:chExt cx="960120" cy="484632"/>
          </a:xfrm>
          <a:solidFill>
            <a:schemeClr val="accent6">
              <a:lumMod val="75000"/>
            </a:schemeClr>
          </a:solidFill>
        </p:grpSpPr>
        <p:sp>
          <p:nvSpPr>
            <p:cNvPr id="173" name="Arrow: Chevron 172">
              <a:extLst>
                <a:ext uri="{FF2B5EF4-FFF2-40B4-BE49-F238E27FC236}">
                  <a16:creationId xmlns:a16="http://schemas.microsoft.com/office/drawing/2014/main" id="{8C29438C-04BB-47AB-9F1A-DDA3ED0D988B}"/>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74" name="Picture 173">
              <a:extLst>
                <a:ext uri="{FF2B5EF4-FFF2-40B4-BE49-F238E27FC236}">
                  <a16:creationId xmlns:a16="http://schemas.microsoft.com/office/drawing/2014/main" id="{B6C1A7D7-D8BC-4265-82CD-CD4637A56F92}"/>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75" name="Group 174">
            <a:extLst>
              <a:ext uri="{FF2B5EF4-FFF2-40B4-BE49-F238E27FC236}">
                <a16:creationId xmlns:a16="http://schemas.microsoft.com/office/drawing/2014/main" id="{B6E43B3E-1D31-497C-99A3-48B4AA05852B}"/>
              </a:ext>
            </a:extLst>
          </p:cNvPr>
          <p:cNvGrpSpPr/>
          <p:nvPr/>
        </p:nvGrpSpPr>
        <p:grpSpPr>
          <a:xfrm>
            <a:off x="2623234" y="4143728"/>
            <a:ext cx="960120" cy="484632"/>
            <a:chOff x="2616195" y="1775995"/>
            <a:chExt cx="960120" cy="484632"/>
          </a:xfrm>
          <a:solidFill>
            <a:srgbClr val="FFC000"/>
          </a:solidFill>
        </p:grpSpPr>
        <p:sp>
          <p:nvSpPr>
            <p:cNvPr id="176" name="Arrow: Chevron 175">
              <a:extLst>
                <a:ext uri="{FF2B5EF4-FFF2-40B4-BE49-F238E27FC236}">
                  <a16:creationId xmlns:a16="http://schemas.microsoft.com/office/drawing/2014/main" id="{8DD96F32-22BE-45C3-B965-1C361CF844E9}"/>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77" name="Picture 176">
              <a:extLst>
                <a:ext uri="{FF2B5EF4-FFF2-40B4-BE49-F238E27FC236}">
                  <a16:creationId xmlns:a16="http://schemas.microsoft.com/office/drawing/2014/main" id="{1D7477B8-A877-48A3-9EC0-EEBB21CF7A1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78" name="Group 177">
            <a:extLst>
              <a:ext uri="{FF2B5EF4-FFF2-40B4-BE49-F238E27FC236}">
                <a16:creationId xmlns:a16="http://schemas.microsoft.com/office/drawing/2014/main" id="{50FF5627-E458-4841-9E6A-558E6B71C527}"/>
              </a:ext>
            </a:extLst>
          </p:cNvPr>
          <p:cNvGrpSpPr/>
          <p:nvPr/>
        </p:nvGrpSpPr>
        <p:grpSpPr>
          <a:xfrm>
            <a:off x="3402339" y="4142743"/>
            <a:ext cx="960120" cy="484632"/>
            <a:chOff x="3395300" y="1775010"/>
            <a:chExt cx="960120" cy="484632"/>
          </a:xfrm>
          <a:solidFill>
            <a:srgbClr val="FFC000"/>
          </a:solidFill>
        </p:grpSpPr>
        <p:sp>
          <p:nvSpPr>
            <p:cNvPr id="179" name="Arrow: Chevron 178">
              <a:extLst>
                <a:ext uri="{FF2B5EF4-FFF2-40B4-BE49-F238E27FC236}">
                  <a16:creationId xmlns:a16="http://schemas.microsoft.com/office/drawing/2014/main" id="{881B8E6E-5D17-4B1A-ABFA-4851349798E1}"/>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0" name="Picture 179">
              <a:extLst>
                <a:ext uri="{FF2B5EF4-FFF2-40B4-BE49-F238E27FC236}">
                  <a16:creationId xmlns:a16="http://schemas.microsoft.com/office/drawing/2014/main" id="{E26E489A-4006-4F06-B433-ADED9345F7B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grpSp>
        <p:nvGrpSpPr>
          <p:cNvPr id="181" name="Group 180">
            <a:extLst>
              <a:ext uri="{FF2B5EF4-FFF2-40B4-BE49-F238E27FC236}">
                <a16:creationId xmlns:a16="http://schemas.microsoft.com/office/drawing/2014/main" id="{23062CFC-CC50-4780-9AD1-95084C3A3628}"/>
              </a:ext>
            </a:extLst>
          </p:cNvPr>
          <p:cNvGrpSpPr/>
          <p:nvPr/>
        </p:nvGrpSpPr>
        <p:grpSpPr>
          <a:xfrm>
            <a:off x="1065026" y="5031640"/>
            <a:ext cx="960120" cy="484632"/>
            <a:chOff x="1057987" y="1775243"/>
            <a:chExt cx="960120" cy="484632"/>
          </a:xfrm>
          <a:solidFill>
            <a:schemeClr val="accent6">
              <a:lumMod val="75000"/>
            </a:schemeClr>
          </a:solidFill>
        </p:grpSpPr>
        <p:sp>
          <p:nvSpPr>
            <p:cNvPr id="182" name="Arrow: Pentagon 181">
              <a:extLst>
                <a:ext uri="{FF2B5EF4-FFF2-40B4-BE49-F238E27FC236}">
                  <a16:creationId xmlns:a16="http://schemas.microsoft.com/office/drawing/2014/main" id="{7986385F-7357-4617-AE62-4289681B523F}"/>
                </a:ext>
              </a:extLst>
            </p:cNvPr>
            <p:cNvSpPr/>
            <p:nvPr/>
          </p:nvSpPr>
          <p:spPr>
            <a:xfrm>
              <a:off x="1057987" y="1775243"/>
              <a:ext cx="960120" cy="484632"/>
            </a:xfrm>
            <a:prstGeom prst="homePlate">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83" name="Picture 182">
              <a:extLst>
                <a:ext uri="{FF2B5EF4-FFF2-40B4-BE49-F238E27FC236}">
                  <a16:creationId xmlns:a16="http://schemas.microsoft.com/office/drawing/2014/main" id="{F6DD0E4A-4D17-4631-B14B-9AC7DCE46B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372" y="1834018"/>
              <a:ext cx="365760" cy="365760"/>
            </a:xfrm>
            <a:prstGeom prst="rect">
              <a:avLst/>
            </a:prstGeom>
            <a:grpFill/>
            <a:ln>
              <a:noFill/>
            </a:ln>
          </p:spPr>
        </p:pic>
      </p:grpSp>
      <p:grpSp>
        <p:nvGrpSpPr>
          <p:cNvPr id="184" name="Group 183">
            <a:extLst>
              <a:ext uri="{FF2B5EF4-FFF2-40B4-BE49-F238E27FC236}">
                <a16:creationId xmlns:a16="http://schemas.microsoft.com/office/drawing/2014/main" id="{5C3E4B9C-271D-46BA-9C0F-D566A45130FF}"/>
              </a:ext>
            </a:extLst>
          </p:cNvPr>
          <p:cNvGrpSpPr/>
          <p:nvPr/>
        </p:nvGrpSpPr>
        <p:grpSpPr>
          <a:xfrm>
            <a:off x="1844130" y="5030979"/>
            <a:ext cx="960120" cy="484632"/>
            <a:chOff x="1837091" y="1774582"/>
            <a:chExt cx="960120" cy="484632"/>
          </a:xfrm>
          <a:solidFill>
            <a:schemeClr val="accent6">
              <a:lumMod val="75000"/>
            </a:schemeClr>
          </a:solidFill>
        </p:grpSpPr>
        <p:sp>
          <p:nvSpPr>
            <p:cNvPr id="185" name="Arrow: Chevron 184">
              <a:extLst>
                <a:ext uri="{FF2B5EF4-FFF2-40B4-BE49-F238E27FC236}">
                  <a16:creationId xmlns:a16="http://schemas.microsoft.com/office/drawing/2014/main" id="{33E0FA96-CC6C-49EC-911F-A9C45ADBF1BF}"/>
                </a:ext>
              </a:extLst>
            </p:cNvPr>
            <p:cNvSpPr/>
            <p:nvPr/>
          </p:nvSpPr>
          <p:spPr>
            <a:xfrm>
              <a:off x="1837091" y="1774582"/>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6" name="Picture 185">
              <a:extLst>
                <a:ext uri="{FF2B5EF4-FFF2-40B4-BE49-F238E27FC236}">
                  <a16:creationId xmlns:a16="http://schemas.microsoft.com/office/drawing/2014/main" id="{6266E5C9-A8B4-46D9-AE6D-F596A3F6D1AB}"/>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167127" y="1820890"/>
              <a:ext cx="365760" cy="365760"/>
            </a:xfrm>
            <a:prstGeom prst="rect">
              <a:avLst/>
            </a:prstGeom>
            <a:grpFill/>
            <a:ln>
              <a:noFill/>
            </a:ln>
          </p:spPr>
        </p:pic>
      </p:grpSp>
      <p:grpSp>
        <p:nvGrpSpPr>
          <p:cNvPr id="187" name="Group 186">
            <a:extLst>
              <a:ext uri="{FF2B5EF4-FFF2-40B4-BE49-F238E27FC236}">
                <a16:creationId xmlns:a16="http://schemas.microsoft.com/office/drawing/2014/main" id="{73274A8E-CFC0-4D57-A636-0369789019C3}"/>
              </a:ext>
            </a:extLst>
          </p:cNvPr>
          <p:cNvGrpSpPr/>
          <p:nvPr/>
        </p:nvGrpSpPr>
        <p:grpSpPr>
          <a:xfrm>
            <a:off x="2623234" y="5032392"/>
            <a:ext cx="960120" cy="484632"/>
            <a:chOff x="2616195" y="1775995"/>
            <a:chExt cx="960120" cy="484632"/>
          </a:xfrm>
          <a:solidFill>
            <a:srgbClr val="FFC000"/>
          </a:solidFill>
        </p:grpSpPr>
        <p:sp>
          <p:nvSpPr>
            <p:cNvPr id="188" name="Arrow: Chevron 187">
              <a:extLst>
                <a:ext uri="{FF2B5EF4-FFF2-40B4-BE49-F238E27FC236}">
                  <a16:creationId xmlns:a16="http://schemas.microsoft.com/office/drawing/2014/main" id="{3E3C4895-774C-4EEB-A4AA-DDD5BAAE1561}"/>
                </a:ext>
              </a:extLst>
            </p:cNvPr>
            <p:cNvSpPr/>
            <p:nvPr/>
          </p:nvSpPr>
          <p:spPr>
            <a:xfrm>
              <a:off x="2616195" y="1775995"/>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89" name="Picture 188">
              <a:extLst>
                <a:ext uri="{FF2B5EF4-FFF2-40B4-BE49-F238E27FC236}">
                  <a16:creationId xmlns:a16="http://schemas.microsoft.com/office/drawing/2014/main" id="{3413F94E-E5EB-472C-9488-DD574482D05B}"/>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84224" y="1812243"/>
              <a:ext cx="420624" cy="420624"/>
            </a:xfrm>
            <a:prstGeom prst="rect">
              <a:avLst/>
            </a:prstGeom>
            <a:grpFill/>
            <a:ln>
              <a:noFill/>
            </a:ln>
          </p:spPr>
        </p:pic>
      </p:grpSp>
      <p:grpSp>
        <p:nvGrpSpPr>
          <p:cNvPr id="190" name="Group 189">
            <a:extLst>
              <a:ext uri="{FF2B5EF4-FFF2-40B4-BE49-F238E27FC236}">
                <a16:creationId xmlns:a16="http://schemas.microsoft.com/office/drawing/2014/main" id="{319FA87B-FE62-45B3-A649-F8F29FA68F90}"/>
              </a:ext>
            </a:extLst>
          </p:cNvPr>
          <p:cNvGrpSpPr/>
          <p:nvPr/>
        </p:nvGrpSpPr>
        <p:grpSpPr>
          <a:xfrm>
            <a:off x="3402339" y="5031407"/>
            <a:ext cx="960120" cy="484632"/>
            <a:chOff x="3395300" y="1775010"/>
            <a:chExt cx="960120" cy="484632"/>
          </a:xfrm>
          <a:solidFill>
            <a:schemeClr val="accent6">
              <a:lumMod val="75000"/>
            </a:schemeClr>
          </a:solidFill>
        </p:grpSpPr>
        <p:sp>
          <p:nvSpPr>
            <p:cNvPr id="191" name="Arrow: Chevron 190">
              <a:extLst>
                <a:ext uri="{FF2B5EF4-FFF2-40B4-BE49-F238E27FC236}">
                  <a16:creationId xmlns:a16="http://schemas.microsoft.com/office/drawing/2014/main" id="{6D40AE9A-B9EE-4204-8E00-3C1E91778547}"/>
                </a:ext>
              </a:extLst>
            </p:cNvPr>
            <p:cNvSpPr/>
            <p:nvPr/>
          </p:nvSpPr>
          <p:spPr>
            <a:xfrm>
              <a:off x="3395300" y="1775010"/>
              <a:ext cx="960120" cy="484632"/>
            </a:xfrm>
            <a:prstGeom prst="chevron">
              <a:avLst/>
            </a:prstGeom>
            <a:grp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pic>
          <p:nvPicPr>
            <p:cNvPr id="192" name="Picture 191">
              <a:extLst>
                <a:ext uri="{FF2B5EF4-FFF2-40B4-BE49-F238E27FC236}">
                  <a16:creationId xmlns:a16="http://schemas.microsoft.com/office/drawing/2014/main" id="{6F39FE43-8A6B-4610-A9A9-5094E1A3710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99903" y="1815118"/>
              <a:ext cx="365760" cy="365760"/>
            </a:xfrm>
            <a:prstGeom prst="rect">
              <a:avLst/>
            </a:prstGeom>
            <a:grpFill/>
            <a:ln>
              <a:noFill/>
            </a:ln>
          </p:spPr>
        </p:pic>
      </p:grpSp>
    </p:spTree>
    <p:extLst>
      <p:ext uri="{BB962C8B-B14F-4D97-AF65-F5344CB8AC3E}">
        <p14:creationId xmlns:p14="http://schemas.microsoft.com/office/powerpoint/2010/main" val="3470257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184"/>
                                        </p:tgtEl>
                                        <p:attrNameLst>
                                          <p:attrName>style.visibility</p:attrName>
                                        </p:attrNameLst>
                                      </p:cBhvr>
                                      <p:to>
                                        <p:strVal val="visible"/>
                                      </p:to>
                                    </p:set>
                                    <p:animEffect transition="in" filter="fade">
                                      <p:cBhvr>
                                        <p:cTn id="11" dur="500"/>
                                        <p:tgtEl>
                                          <p:spTgt spid="184"/>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187"/>
                                        </p:tgtEl>
                                        <p:attrNameLst>
                                          <p:attrName>style.visibility</p:attrName>
                                        </p:attrNameLst>
                                      </p:cBhvr>
                                      <p:to>
                                        <p:strVal val="visible"/>
                                      </p:to>
                                    </p:set>
                                    <p:animEffect transition="in" filter="fade">
                                      <p:cBhvr>
                                        <p:cTn id="15" dur="500"/>
                                        <p:tgtEl>
                                          <p:spTgt spid="187"/>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190"/>
                                        </p:tgtEl>
                                        <p:attrNameLst>
                                          <p:attrName>style.visibility</p:attrName>
                                        </p:attrNameLst>
                                      </p:cBhvr>
                                      <p:to>
                                        <p:strVal val="visible"/>
                                      </p:to>
                                    </p:set>
                                    <p:animEffect transition="in" filter="fade">
                                      <p:cBhvr>
                                        <p:cTn id="19"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e8ae39c98a0659ce355573fbcffd8e8e4ee6ae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482</TotalTime>
  <Words>2612</Words>
  <Application>Microsoft Office PowerPoint</Application>
  <PresentationFormat>Widescreen</PresentationFormat>
  <Paragraphs>280</Paragraphs>
  <Slides>38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Calibri Light</vt:lpstr>
      <vt:lpstr>Montserrat</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Sambati, Philip (ILRI)</dc:creator>
  <cp:lastModifiedBy>Sambati, Phillip (ILRI)</cp:lastModifiedBy>
  <cp:revision>43</cp:revision>
  <dcterms:created xsi:type="dcterms:W3CDTF">2017-09-03T07:10:33Z</dcterms:created>
  <dcterms:modified xsi:type="dcterms:W3CDTF">2018-01-28T06:35:51Z</dcterms:modified>
</cp:coreProperties>
</file>